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1" r:id="rId1"/>
  </p:sldMasterIdLst>
  <p:notesMasterIdLst>
    <p:notesMasterId r:id="rId81"/>
  </p:notesMasterIdLst>
  <p:sldIdLst>
    <p:sldId id="256" r:id="rId2"/>
    <p:sldId id="257" r:id="rId3"/>
    <p:sldId id="258" r:id="rId4"/>
    <p:sldId id="259" r:id="rId5"/>
    <p:sldId id="278" r:id="rId6"/>
    <p:sldId id="301" r:id="rId7"/>
    <p:sldId id="315" r:id="rId8"/>
    <p:sldId id="279" r:id="rId9"/>
    <p:sldId id="307" r:id="rId10"/>
    <p:sldId id="288" r:id="rId11"/>
    <p:sldId id="260" r:id="rId12"/>
    <p:sldId id="289" r:id="rId13"/>
    <p:sldId id="316" r:id="rId14"/>
    <p:sldId id="290" r:id="rId15"/>
    <p:sldId id="317" r:id="rId16"/>
    <p:sldId id="292" r:id="rId17"/>
    <p:sldId id="318" r:id="rId18"/>
    <p:sldId id="262" r:id="rId19"/>
    <p:sldId id="291" r:id="rId20"/>
    <p:sldId id="297" r:id="rId21"/>
    <p:sldId id="308" r:id="rId22"/>
    <p:sldId id="264" r:id="rId23"/>
    <p:sldId id="306" r:id="rId24"/>
    <p:sldId id="265" r:id="rId25"/>
    <p:sldId id="266" r:id="rId26"/>
    <p:sldId id="320" r:id="rId27"/>
    <p:sldId id="280" r:id="rId28"/>
    <p:sldId id="287" r:id="rId29"/>
    <p:sldId id="311" r:id="rId30"/>
    <p:sldId id="300" r:id="rId31"/>
    <p:sldId id="286" r:id="rId32"/>
    <p:sldId id="296" r:id="rId33"/>
    <p:sldId id="310" r:id="rId34"/>
    <p:sldId id="277" r:id="rId35"/>
    <p:sldId id="285" r:id="rId36"/>
    <p:sldId id="319" r:id="rId37"/>
    <p:sldId id="282" r:id="rId38"/>
    <p:sldId id="295" r:id="rId39"/>
    <p:sldId id="274" r:id="rId40"/>
    <p:sldId id="294" r:id="rId41"/>
    <p:sldId id="323" r:id="rId42"/>
    <p:sldId id="299" r:id="rId43"/>
    <p:sldId id="309" r:id="rId44"/>
    <p:sldId id="268" r:id="rId45"/>
    <p:sldId id="269" r:id="rId46"/>
    <p:sldId id="304" r:id="rId47"/>
    <p:sldId id="293" r:id="rId48"/>
    <p:sldId id="270" r:id="rId49"/>
    <p:sldId id="271" r:id="rId50"/>
    <p:sldId id="275" r:id="rId51"/>
    <p:sldId id="302" r:id="rId52"/>
    <p:sldId id="312" r:id="rId53"/>
    <p:sldId id="313" r:id="rId54"/>
    <p:sldId id="314" r:id="rId55"/>
    <p:sldId id="321" r:id="rId56"/>
    <p:sldId id="322" r:id="rId57"/>
    <p:sldId id="276" r:id="rId58"/>
    <p:sldId id="298" r:id="rId59"/>
    <p:sldId id="324" r:id="rId60"/>
    <p:sldId id="325" r:id="rId61"/>
    <p:sldId id="326" r:id="rId62"/>
    <p:sldId id="327" r:id="rId63"/>
    <p:sldId id="328" r:id="rId64"/>
    <p:sldId id="329" r:id="rId65"/>
    <p:sldId id="330" r:id="rId66"/>
    <p:sldId id="331" r:id="rId67"/>
    <p:sldId id="332" r:id="rId68"/>
    <p:sldId id="333" r:id="rId69"/>
    <p:sldId id="334" r:id="rId70"/>
    <p:sldId id="335" r:id="rId71"/>
    <p:sldId id="336" r:id="rId72"/>
    <p:sldId id="337" r:id="rId73"/>
    <p:sldId id="338" r:id="rId74"/>
    <p:sldId id="339" r:id="rId75"/>
    <p:sldId id="340" r:id="rId76"/>
    <p:sldId id="343" r:id="rId77"/>
    <p:sldId id="341" r:id="rId78"/>
    <p:sldId id="342" r:id="rId79"/>
    <p:sldId id="344" r:id="rId8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E8380F33-B198-4477-BEC0-1F704162DD1F}">
          <p14:sldIdLst>
            <p14:sldId id="256"/>
            <p14:sldId id="257"/>
            <p14:sldId id="258"/>
            <p14:sldId id="259"/>
            <p14:sldId id="278"/>
            <p14:sldId id="301"/>
            <p14:sldId id="315"/>
            <p14:sldId id="279"/>
            <p14:sldId id="307"/>
            <p14:sldId id="288"/>
            <p14:sldId id="260"/>
            <p14:sldId id="289"/>
            <p14:sldId id="316"/>
            <p14:sldId id="290"/>
            <p14:sldId id="317"/>
            <p14:sldId id="292"/>
            <p14:sldId id="318"/>
            <p14:sldId id="262"/>
            <p14:sldId id="291"/>
            <p14:sldId id="297"/>
            <p14:sldId id="308"/>
            <p14:sldId id="264"/>
            <p14:sldId id="306"/>
            <p14:sldId id="265"/>
            <p14:sldId id="266"/>
            <p14:sldId id="320"/>
            <p14:sldId id="280"/>
            <p14:sldId id="287"/>
            <p14:sldId id="311"/>
            <p14:sldId id="300"/>
            <p14:sldId id="286"/>
            <p14:sldId id="296"/>
            <p14:sldId id="310"/>
            <p14:sldId id="277"/>
            <p14:sldId id="285"/>
            <p14:sldId id="319"/>
            <p14:sldId id="282"/>
            <p14:sldId id="295"/>
            <p14:sldId id="274"/>
            <p14:sldId id="294"/>
            <p14:sldId id="323"/>
            <p14:sldId id="299"/>
            <p14:sldId id="309"/>
            <p14:sldId id="268"/>
            <p14:sldId id="269"/>
            <p14:sldId id="304"/>
            <p14:sldId id="293"/>
            <p14:sldId id="270"/>
            <p14:sldId id="271"/>
            <p14:sldId id="275"/>
            <p14:sldId id="302"/>
            <p14:sldId id="312"/>
            <p14:sldId id="313"/>
            <p14:sldId id="314"/>
            <p14:sldId id="321"/>
            <p14:sldId id="322"/>
            <p14:sldId id="276"/>
            <p14:sldId id="298"/>
            <p14:sldId id="324"/>
            <p14:sldId id="325"/>
            <p14:sldId id="326"/>
            <p14:sldId id="327"/>
            <p14:sldId id="328"/>
            <p14:sldId id="329"/>
            <p14:sldId id="330"/>
            <p14:sldId id="331"/>
            <p14:sldId id="332"/>
            <p14:sldId id="333"/>
            <p14:sldId id="334"/>
            <p14:sldId id="335"/>
            <p14:sldId id="336"/>
            <p14:sldId id="337"/>
            <p14:sldId id="338"/>
            <p14:sldId id="339"/>
            <p14:sldId id="340"/>
            <p14:sldId id="343"/>
            <p14:sldId id="341"/>
            <p14:sldId id="342"/>
            <p14:sldId id="34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an Seifermann" initials="SS" lastIdx="54" clrIdx="0">
    <p:extLst>
      <p:ext uri="{19B8F6BF-5375-455C-9EA6-DF929625EA0E}">
        <p15:presenceInfo xmlns:p15="http://schemas.microsoft.com/office/powerpoint/2012/main" userId="S-1-5-21-2084637731-951546139-324685044-147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85240" autoAdjust="0"/>
  </p:normalViewPr>
  <p:slideViewPr>
    <p:cSldViewPr snapToGrid="0">
      <p:cViewPr varScale="1">
        <p:scale>
          <a:sx n="84" d="100"/>
          <a:sy n="84" d="100"/>
        </p:scale>
        <p:origin x="1296" y="96"/>
      </p:cViewPr>
      <p:guideLst/>
    </p:cSldViewPr>
  </p:slideViewPr>
  <p:outlineViewPr>
    <p:cViewPr>
      <p:scale>
        <a:sx n="33" d="100"/>
        <a:sy n="33" d="100"/>
      </p:scale>
      <p:origin x="0" y="-9870"/>
    </p:cViewPr>
  </p:outlineViewPr>
  <p:notesTextViewPr>
    <p:cViewPr>
      <p:scale>
        <a:sx n="1" d="1"/>
        <a:sy n="1" d="1"/>
      </p:scale>
      <p:origin x="0" y="0"/>
    </p:cViewPr>
  </p:notesTextViewPr>
  <p:sorterViewPr>
    <p:cViewPr>
      <p:scale>
        <a:sx n="100" d="100"/>
        <a:sy n="100" d="100"/>
      </p:scale>
      <p:origin x="0" y="-47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B2886F-3880-45DB-973D-C2C16B6BC35A}" type="datetimeFigureOut">
              <a:rPr lang="de-DE" smtClean="0"/>
              <a:t>30.09.2016</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34AB2F-694A-48B0-86C9-F16B0A0896DB}" type="slidenum">
              <a:rPr lang="de-DE" smtClean="0"/>
              <a:t>‹Nr.›</a:t>
            </a:fld>
            <a:endParaRPr lang="de-DE"/>
          </a:p>
        </p:txBody>
      </p:sp>
    </p:spTree>
    <p:extLst>
      <p:ext uri="{BB962C8B-B14F-4D97-AF65-F5344CB8AC3E}">
        <p14:creationId xmlns:p14="http://schemas.microsoft.com/office/powerpoint/2010/main" val="1177904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4</a:t>
            </a:fld>
            <a:endParaRPr lang="de-DE"/>
          </a:p>
        </p:txBody>
      </p:sp>
    </p:spTree>
    <p:extLst>
      <p:ext uri="{BB962C8B-B14F-4D97-AF65-F5344CB8AC3E}">
        <p14:creationId xmlns:p14="http://schemas.microsoft.com/office/powerpoint/2010/main" val="16011654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24</a:t>
            </a:fld>
            <a:endParaRPr lang="de-DE"/>
          </a:p>
        </p:txBody>
      </p:sp>
    </p:spTree>
    <p:extLst>
      <p:ext uri="{BB962C8B-B14F-4D97-AF65-F5344CB8AC3E}">
        <p14:creationId xmlns:p14="http://schemas.microsoft.com/office/powerpoint/2010/main" val="2894808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When an Actor has an association to a </a:t>
            </a:r>
            <a:r>
              <a:rPr lang="en-US" dirty="0" err="1" smtClean="0"/>
              <a:t>UseCase</a:t>
            </a:r>
            <a:r>
              <a:rPr lang="en-US" dirty="0" smtClean="0"/>
              <a:t> with a multiplicity that is greater than one at the </a:t>
            </a:r>
            <a:r>
              <a:rPr lang="en-US" dirty="0" err="1" smtClean="0"/>
              <a:t>UseCase</a:t>
            </a:r>
            <a:r>
              <a:rPr lang="en-US" dirty="0" smtClean="0"/>
              <a:t> end, it means that a given Actor can be involved in multiple </a:t>
            </a:r>
            <a:r>
              <a:rPr lang="en-US" dirty="0" err="1" smtClean="0"/>
              <a:t>UseCases</a:t>
            </a:r>
            <a:r>
              <a:rPr lang="en-US" dirty="0" smtClean="0"/>
              <a:t> of that type. The specific nature of this multiple involvement depends on the case on hand and is not defined in this specification. Thus, an Actor may initiate multiple </a:t>
            </a:r>
            <a:r>
              <a:rPr lang="en-US" dirty="0" err="1" smtClean="0"/>
              <a:t>UseCases</a:t>
            </a:r>
            <a:r>
              <a:rPr lang="en-US" dirty="0" smtClean="0"/>
              <a:t> in parallel (concurrently) or at different points in time.</a:t>
            </a:r>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25</a:t>
            </a:fld>
            <a:endParaRPr lang="de-DE"/>
          </a:p>
        </p:txBody>
      </p:sp>
    </p:spTree>
    <p:extLst>
      <p:ext uri="{BB962C8B-B14F-4D97-AF65-F5344CB8AC3E}">
        <p14:creationId xmlns:p14="http://schemas.microsoft.com/office/powerpoint/2010/main" val="2915577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1143000"/>
            <a:ext cx="4114800"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34</a:t>
            </a:fld>
            <a:endParaRPr lang="de-DE"/>
          </a:p>
        </p:txBody>
      </p:sp>
    </p:spTree>
    <p:extLst>
      <p:ext uri="{BB962C8B-B14F-4D97-AF65-F5344CB8AC3E}">
        <p14:creationId xmlns:p14="http://schemas.microsoft.com/office/powerpoint/2010/main" val="3087376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Mehrere Start-Endzustände UML </a:t>
            </a:r>
            <a:r>
              <a:rPr lang="de-DE" dirty="0" err="1" smtClean="0"/>
              <a:t>Spec</a:t>
            </a:r>
            <a:r>
              <a:rPr lang="de-DE" dirty="0" smtClean="0"/>
              <a:t>.</a:t>
            </a:r>
            <a:r>
              <a:rPr lang="de-DE" baseline="0" dirty="0" smtClean="0"/>
              <a:t> 15.3.3</a:t>
            </a:r>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37</a:t>
            </a:fld>
            <a:endParaRPr lang="de-DE"/>
          </a:p>
        </p:txBody>
      </p:sp>
    </p:spTree>
    <p:extLst>
      <p:ext uri="{BB962C8B-B14F-4D97-AF65-F5344CB8AC3E}">
        <p14:creationId xmlns:p14="http://schemas.microsoft.com/office/powerpoint/2010/main" val="3023562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38</a:t>
            </a:fld>
            <a:endParaRPr lang="de-DE"/>
          </a:p>
        </p:txBody>
      </p:sp>
    </p:spTree>
    <p:extLst>
      <p:ext uri="{BB962C8B-B14F-4D97-AF65-F5344CB8AC3E}">
        <p14:creationId xmlns:p14="http://schemas.microsoft.com/office/powerpoint/2010/main" val="26114473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1143000"/>
            <a:ext cx="4114800"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39</a:t>
            </a:fld>
            <a:endParaRPr lang="de-DE"/>
          </a:p>
        </p:txBody>
      </p:sp>
    </p:spTree>
    <p:extLst>
      <p:ext uri="{BB962C8B-B14F-4D97-AF65-F5344CB8AC3E}">
        <p14:creationId xmlns:p14="http://schemas.microsoft.com/office/powerpoint/2010/main" val="2135828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40</a:t>
            </a:fld>
            <a:endParaRPr lang="de-DE"/>
          </a:p>
        </p:txBody>
      </p:sp>
    </p:spTree>
    <p:extLst>
      <p:ext uri="{BB962C8B-B14F-4D97-AF65-F5344CB8AC3E}">
        <p14:creationId xmlns:p14="http://schemas.microsoft.com/office/powerpoint/2010/main" val="21156499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4434AB2F-694A-48B0-86C9-F16B0A0896DB}" type="slidenum">
              <a:rPr lang="de-DE" smtClean="0"/>
              <a:t>41</a:t>
            </a:fld>
            <a:endParaRPr lang="de-DE"/>
          </a:p>
        </p:txBody>
      </p:sp>
    </p:spTree>
    <p:extLst>
      <p:ext uri="{BB962C8B-B14F-4D97-AF65-F5344CB8AC3E}">
        <p14:creationId xmlns:p14="http://schemas.microsoft.com/office/powerpoint/2010/main" val="39505791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42</a:t>
            </a:fld>
            <a:endParaRPr lang="de-DE"/>
          </a:p>
        </p:txBody>
      </p:sp>
    </p:spTree>
    <p:extLst>
      <p:ext uri="{BB962C8B-B14F-4D97-AF65-F5344CB8AC3E}">
        <p14:creationId xmlns:p14="http://schemas.microsoft.com/office/powerpoint/2010/main" val="13289665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47</a:t>
            </a:fld>
            <a:endParaRPr lang="de-DE"/>
          </a:p>
        </p:txBody>
      </p:sp>
    </p:spTree>
    <p:extLst>
      <p:ext uri="{BB962C8B-B14F-4D97-AF65-F5344CB8AC3E}">
        <p14:creationId xmlns:p14="http://schemas.microsoft.com/office/powerpoint/2010/main" val="884859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4434AB2F-694A-48B0-86C9-F16B0A0896DB}" type="slidenum">
              <a:rPr lang="de-DE" smtClean="0"/>
              <a:t>10</a:t>
            </a:fld>
            <a:endParaRPr lang="de-DE"/>
          </a:p>
        </p:txBody>
      </p:sp>
    </p:spTree>
    <p:extLst>
      <p:ext uri="{BB962C8B-B14F-4D97-AF65-F5344CB8AC3E}">
        <p14:creationId xmlns:p14="http://schemas.microsoft.com/office/powerpoint/2010/main" val="6449029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1143000"/>
            <a:ext cx="4114800"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48</a:t>
            </a:fld>
            <a:endParaRPr lang="de-DE"/>
          </a:p>
        </p:txBody>
      </p:sp>
    </p:spTree>
    <p:extLst>
      <p:ext uri="{BB962C8B-B14F-4D97-AF65-F5344CB8AC3E}">
        <p14:creationId xmlns:p14="http://schemas.microsoft.com/office/powerpoint/2010/main" val="29703654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1143000"/>
            <a:ext cx="4114800"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49</a:t>
            </a:fld>
            <a:endParaRPr lang="de-DE"/>
          </a:p>
        </p:txBody>
      </p:sp>
    </p:spTree>
    <p:extLst>
      <p:ext uri="{BB962C8B-B14F-4D97-AF65-F5344CB8AC3E}">
        <p14:creationId xmlns:p14="http://schemas.microsoft.com/office/powerpoint/2010/main" val="25575237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1143000"/>
            <a:ext cx="4114800"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50</a:t>
            </a:fld>
            <a:endParaRPr lang="de-DE"/>
          </a:p>
        </p:txBody>
      </p:sp>
    </p:spTree>
    <p:extLst>
      <p:ext uri="{BB962C8B-B14F-4D97-AF65-F5344CB8AC3E}">
        <p14:creationId xmlns:p14="http://schemas.microsoft.com/office/powerpoint/2010/main" val="31791957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1143000"/>
            <a:ext cx="4114800"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57</a:t>
            </a:fld>
            <a:endParaRPr lang="de-DE"/>
          </a:p>
        </p:txBody>
      </p:sp>
    </p:spTree>
    <p:extLst>
      <p:ext uri="{BB962C8B-B14F-4D97-AF65-F5344CB8AC3E}">
        <p14:creationId xmlns:p14="http://schemas.microsoft.com/office/powerpoint/2010/main" val="1184984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12</a:t>
            </a:fld>
            <a:endParaRPr lang="de-DE"/>
          </a:p>
        </p:txBody>
      </p:sp>
    </p:spTree>
    <p:extLst>
      <p:ext uri="{BB962C8B-B14F-4D97-AF65-F5344CB8AC3E}">
        <p14:creationId xmlns:p14="http://schemas.microsoft.com/office/powerpoint/2010/main" val="2100987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13</a:t>
            </a:fld>
            <a:endParaRPr lang="de-DE"/>
          </a:p>
        </p:txBody>
      </p:sp>
    </p:spTree>
    <p:extLst>
      <p:ext uri="{BB962C8B-B14F-4D97-AF65-F5344CB8AC3E}">
        <p14:creationId xmlns:p14="http://schemas.microsoft.com/office/powerpoint/2010/main" val="3895639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14</a:t>
            </a:fld>
            <a:endParaRPr lang="de-DE"/>
          </a:p>
        </p:txBody>
      </p:sp>
    </p:spTree>
    <p:extLst>
      <p:ext uri="{BB962C8B-B14F-4D97-AF65-F5344CB8AC3E}">
        <p14:creationId xmlns:p14="http://schemas.microsoft.com/office/powerpoint/2010/main" val="3156563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15</a:t>
            </a:fld>
            <a:endParaRPr lang="de-DE"/>
          </a:p>
        </p:txBody>
      </p:sp>
    </p:spTree>
    <p:extLst>
      <p:ext uri="{BB962C8B-B14F-4D97-AF65-F5344CB8AC3E}">
        <p14:creationId xmlns:p14="http://schemas.microsoft.com/office/powerpoint/2010/main" val="2605101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16</a:t>
            </a:fld>
            <a:endParaRPr lang="de-DE"/>
          </a:p>
        </p:txBody>
      </p:sp>
    </p:spTree>
    <p:extLst>
      <p:ext uri="{BB962C8B-B14F-4D97-AF65-F5344CB8AC3E}">
        <p14:creationId xmlns:p14="http://schemas.microsoft.com/office/powerpoint/2010/main" val="3788639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18</a:t>
            </a:fld>
            <a:endParaRPr lang="de-DE"/>
          </a:p>
        </p:txBody>
      </p:sp>
    </p:spTree>
    <p:extLst>
      <p:ext uri="{BB962C8B-B14F-4D97-AF65-F5344CB8AC3E}">
        <p14:creationId xmlns:p14="http://schemas.microsoft.com/office/powerpoint/2010/main" val="2007115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434AB2F-694A-48B0-86C9-F16B0A0896DB}" type="slidenum">
              <a:rPr lang="de-DE" smtClean="0"/>
              <a:t>19</a:t>
            </a:fld>
            <a:endParaRPr lang="de-DE"/>
          </a:p>
        </p:txBody>
      </p:sp>
    </p:spTree>
    <p:extLst>
      <p:ext uri="{BB962C8B-B14F-4D97-AF65-F5344CB8AC3E}">
        <p14:creationId xmlns:p14="http://schemas.microsoft.com/office/powerpoint/2010/main" val="7378699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tiff"/><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9372" y="1430329"/>
            <a:ext cx="7772400" cy="2481022"/>
          </a:xfrm>
        </p:spPr>
        <p:txBody>
          <a:bodyPr anchor="b"/>
          <a:lstStyle>
            <a:lvl1pPr algn="ctr">
              <a:defRPr sz="6000"/>
            </a:lvl1pPr>
          </a:lstStyle>
          <a:p>
            <a:r>
              <a:rPr lang="de-DE" smtClean="0"/>
              <a:t>Titelmasterformat durch Klicken bearbeiten</a:t>
            </a:r>
            <a:endParaRPr lang="en-US" dirty="0"/>
          </a:p>
        </p:txBody>
      </p:sp>
      <p:sp>
        <p:nvSpPr>
          <p:cNvPr id="3" name="Subtitle 2"/>
          <p:cNvSpPr>
            <a:spLocks noGrp="1"/>
          </p:cNvSpPr>
          <p:nvPr>
            <p:ph type="subTitle" idx="1"/>
          </p:nvPr>
        </p:nvSpPr>
        <p:spPr>
          <a:xfrm>
            <a:off x="1018476" y="4221952"/>
            <a:ext cx="6858000" cy="88615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dirty="0"/>
          </a:p>
        </p:txBody>
      </p:sp>
      <p:cxnSp>
        <p:nvCxnSpPr>
          <p:cNvPr id="9" name="Gerader Verbinder 8"/>
          <p:cNvCxnSpPr/>
          <p:nvPr/>
        </p:nvCxnSpPr>
        <p:spPr>
          <a:xfrm>
            <a:off x="-7142" y="1119728"/>
            <a:ext cx="9151142" cy="0"/>
          </a:xfrm>
          <a:prstGeom prst="line">
            <a:avLst/>
          </a:prstGeom>
          <a:ln w="38100">
            <a:solidFill>
              <a:srgbClr val="0B72B5"/>
            </a:solidFill>
          </a:ln>
        </p:spPr>
        <p:style>
          <a:lnRef idx="1">
            <a:schemeClr val="accent1"/>
          </a:lnRef>
          <a:fillRef idx="0">
            <a:schemeClr val="accent1"/>
          </a:fillRef>
          <a:effectRef idx="0">
            <a:schemeClr val="accent1"/>
          </a:effectRef>
          <a:fontRef idx="minor">
            <a:schemeClr val="tx1"/>
          </a:fontRef>
        </p:style>
      </p:cxnSp>
      <p:cxnSp>
        <p:nvCxnSpPr>
          <p:cNvPr id="10" name="Gerader Verbinder 9"/>
          <p:cNvCxnSpPr/>
          <p:nvPr/>
        </p:nvCxnSpPr>
        <p:spPr>
          <a:xfrm>
            <a:off x="1" y="1062171"/>
            <a:ext cx="9151142" cy="0"/>
          </a:xfrm>
          <a:prstGeom prst="line">
            <a:avLst/>
          </a:prstGeom>
          <a:ln w="9525">
            <a:solidFill>
              <a:srgbClr val="F29400"/>
            </a:solidFill>
          </a:ln>
        </p:spPr>
        <p:style>
          <a:lnRef idx="1">
            <a:schemeClr val="accent1"/>
          </a:lnRef>
          <a:fillRef idx="0">
            <a:schemeClr val="accent1"/>
          </a:fillRef>
          <a:effectRef idx="0">
            <a:schemeClr val="accent1"/>
          </a:effectRef>
          <a:fontRef idx="minor">
            <a:schemeClr val="tx1"/>
          </a:fontRef>
        </p:style>
      </p:cxnSp>
      <p:grpSp>
        <p:nvGrpSpPr>
          <p:cNvPr id="17" name="Gruppieren 16"/>
          <p:cNvGrpSpPr/>
          <p:nvPr/>
        </p:nvGrpSpPr>
        <p:grpSpPr>
          <a:xfrm>
            <a:off x="6660958" y="5518590"/>
            <a:ext cx="1800814" cy="1030071"/>
            <a:chOff x="6474891" y="5518590"/>
            <a:chExt cx="1800814" cy="1030071"/>
          </a:xfrm>
        </p:grpSpPr>
        <p:grpSp>
          <p:nvGrpSpPr>
            <p:cNvPr id="11" name="Gruppieren 10"/>
            <p:cNvGrpSpPr/>
            <p:nvPr/>
          </p:nvGrpSpPr>
          <p:grpSpPr>
            <a:xfrm>
              <a:off x="6474891" y="5920671"/>
              <a:ext cx="1800814" cy="627990"/>
              <a:chOff x="6258014" y="5752289"/>
              <a:chExt cx="1800814" cy="627990"/>
            </a:xfrm>
          </p:grpSpPr>
          <p:pic>
            <p:nvPicPr>
              <p:cNvPr id="16" name="Bild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0508" y="5752289"/>
                <a:ext cx="1255826" cy="446400"/>
              </a:xfrm>
              <a:prstGeom prst="rect">
                <a:avLst/>
              </a:prstGeom>
            </p:spPr>
          </p:pic>
          <p:sp>
            <p:nvSpPr>
              <p:cNvPr id="19" name="Textfeld 18"/>
              <p:cNvSpPr txBox="1"/>
              <p:nvPr/>
            </p:nvSpPr>
            <p:spPr>
              <a:xfrm>
                <a:off x="6258014" y="6200279"/>
                <a:ext cx="1800814" cy="180000"/>
              </a:xfrm>
              <a:prstGeom prst="rect">
                <a:avLst/>
              </a:prstGeom>
              <a:noFill/>
            </p:spPr>
            <p:txBody>
              <a:bodyPr wrap="none" rtlCol="0">
                <a:spAutoFit/>
              </a:bodyPr>
              <a:lstStyle/>
              <a:p>
                <a:r>
                  <a:rPr lang="de-DE" sz="900" spc="10" dirty="0" smtClean="0">
                    <a:latin typeface="+mn-lt"/>
                    <a:cs typeface="Times New Roman"/>
                  </a:rPr>
                  <a:t>Förderkennzeichen: 01KM141108</a:t>
                </a:r>
                <a:endParaRPr lang="de-DE" sz="900" spc="10" dirty="0">
                  <a:latin typeface="+mn-lt"/>
                  <a:cs typeface="Times New Roman"/>
                </a:endParaRPr>
              </a:p>
            </p:txBody>
          </p:sp>
        </p:grpSp>
        <p:sp>
          <p:nvSpPr>
            <p:cNvPr id="4" name="Textfeld 3"/>
            <p:cNvSpPr txBox="1"/>
            <p:nvPr/>
          </p:nvSpPr>
          <p:spPr>
            <a:xfrm>
              <a:off x="6474891" y="5518590"/>
              <a:ext cx="1800000" cy="261610"/>
            </a:xfrm>
            <a:prstGeom prst="rect">
              <a:avLst/>
            </a:prstGeom>
            <a:noFill/>
          </p:spPr>
          <p:txBody>
            <a:bodyPr wrap="square" rtlCol="0">
              <a:spAutoFit/>
            </a:bodyPr>
            <a:lstStyle/>
            <a:p>
              <a:r>
                <a:rPr lang="de-DE" sz="1100" dirty="0" smtClean="0"/>
                <a:t>Gefördert durch:</a:t>
              </a:r>
              <a:endParaRPr lang="de-DE" sz="1100" dirty="0"/>
            </a:p>
          </p:txBody>
        </p:sp>
      </p:grpSp>
      <p:grpSp>
        <p:nvGrpSpPr>
          <p:cNvPr id="14" name="Gruppieren 13"/>
          <p:cNvGrpSpPr/>
          <p:nvPr/>
        </p:nvGrpSpPr>
        <p:grpSpPr>
          <a:xfrm>
            <a:off x="689372" y="5518590"/>
            <a:ext cx="2150671" cy="1029276"/>
            <a:chOff x="768688" y="5518590"/>
            <a:chExt cx="2150671" cy="1029276"/>
          </a:xfrm>
        </p:grpSpPr>
        <p:pic>
          <p:nvPicPr>
            <p:cNvPr id="21" name="Bild 20" descr="kit_logo_de_1c_schwarz.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688" y="5921466"/>
              <a:ext cx="1364160" cy="626400"/>
            </a:xfrm>
            <a:prstGeom prst="rect">
              <a:avLst/>
            </a:prstGeom>
          </p:spPr>
        </p:pic>
        <p:pic>
          <p:nvPicPr>
            <p:cNvPr id="22" name="Bild 21" descr="FZILogo_Vector_CMYK.ep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56047" y="5921466"/>
              <a:ext cx="363312" cy="626400"/>
            </a:xfrm>
            <a:prstGeom prst="rect">
              <a:avLst/>
            </a:prstGeom>
          </p:spPr>
        </p:pic>
        <p:sp>
          <p:nvSpPr>
            <p:cNvPr id="23" name="Textfeld 22"/>
            <p:cNvSpPr txBox="1"/>
            <p:nvPr/>
          </p:nvSpPr>
          <p:spPr>
            <a:xfrm>
              <a:off x="768688" y="5518590"/>
              <a:ext cx="1943100" cy="261610"/>
            </a:xfrm>
            <a:prstGeom prst="rect">
              <a:avLst/>
            </a:prstGeom>
            <a:noFill/>
          </p:spPr>
          <p:txBody>
            <a:bodyPr wrap="square" rtlCol="0">
              <a:spAutoFit/>
            </a:bodyPr>
            <a:lstStyle/>
            <a:p>
              <a:r>
                <a:rPr lang="de-DE" sz="1100" dirty="0" smtClean="0"/>
                <a:t>Projektpartner:</a:t>
              </a:r>
              <a:endParaRPr lang="de-DE" sz="1100" dirty="0"/>
            </a:p>
          </p:txBody>
        </p:sp>
      </p:grpSp>
      <p:grpSp>
        <p:nvGrpSpPr>
          <p:cNvPr id="5" name="Gruppieren 4"/>
          <p:cNvGrpSpPr/>
          <p:nvPr/>
        </p:nvGrpSpPr>
        <p:grpSpPr>
          <a:xfrm>
            <a:off x="2538004" y="121378"/>
            <a:ext cx="4067993" cy="864000"/>
            <a:chOff x="1847032" y="79778"/>
            <a:chExt cx="4067993" cy="896439"/>
          </a:xfrm>
        </p:grpSpPr>
        <p:pic>
          <p:nvPicPr>
            <p:cNvPr id="18" name="Grafik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47032" y="79778"/>
              <a:ext cx="1186633" cy="896439"/>
            </a:xfrm>
            <a:prstGeom prst="rect">
              <a:avLst/>
            </a:prstGeom>
          </p:spPr>
        </p:pic>
        <p:pic>
          <p:nvPicPr>
            <p:cNvPr id="24" name="Grafik 23"/>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28975" y="335305"/>
              <a:ext cx="2686050" cy="542925"/>
            </a:xfrm>
            <a:prstGeom prst="rect">
              <a:avLst/>
            </a:prstGeom>
            <a:noFill/>
            <a:ln>
              <a:noFill/>
            </a:ln>
          </p:spPr>
        </p:pic>
      </p:grpSp>
      <p:cxnSp>
        <p:nvCxnSpPr>
          <p:cNvPr id="26" name="Gerader Verbinder 25"/>
          <p:cNvCxnSpPr/>
          <p:nvPr/>
        </p:nvCxnSpPr>
        <p:spPr>
          <a:xfrm>
            <a:off x="1" y="5418709"/>
            <a:ext cx="9151142" cy="0"/>
          </a:xfrm>
          <a:prstGeom prst="line">
            <a:avLst/>
          </a:prstGeom>
          <a:ln w="9525">
            <a:solidFill>
              <a:srgbClr val="F294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119861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bschnittsfolie">
    <p:spTree>
      <p:nvGrpSpPr>
        <p:cNvPr id="1" name=""/>
        <p:cNvGrpSpPr/>
        <p:nvPr/>
      </p:nvGrpSpPr>
      <p:grpSpPr>
        <a:xfrm>
          <a:off x="0" y="0"/>
          <a:ext cx="0" cy="0"/>
          <a:chOff x="0" y="0"/>
          <a:chExt cx="0" cy="0"/>
        </a:xfrm>
      </p:grpSpPr>
      <p:sp>
        <p:nvSpPr>
          <p:cNvPr id="29" name="Subtitle 2"/>
          <p:cNvSpPr>
            <a:spLocks noGrp="1"/>
          </p:cNvSpPr>
          <p:nvPr>
            <p:ph type="subTitle" idx="1"/>
          </p:nvPr>
        </p:nvSpPr>
        <p:spPr>
          <a:xfrm>
            <a:off x="663002" y="4589953"/>
            <a:ext cx="7560000" cy="886157"/>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smtClean="0"/>
              <a:t>Formatvorlage des Untertitelmasters durch Klicken bearbeiten</a:t>
            </a:r>
            <a:endParaRPr lang="en-US" noProof="0" dirty="0"/>
          </a:p>
        </p:txBody>
      </p:sp>
      <p:grpSp>
        <p:nvGrpSpPr>
          <p:cNvPr id="37" name="Gruppieren 36"/>
          <p:cNvGrpSpPr/>
          <p:nvPr/>
        </p:nvGrpSpPr>
        <p:grpSpPr>
          <a:xfrm>
            <a:off x="663002" y="4381481"/>
            <a:ext cx="7560000" cy="55102"/>
            <a:chOff x="663002" y="4417142"/>
            <a:chExt cx="7560000" cy="55102"/>
          </a:xfrm>
        </p:grpSpPr>
        <p:cxnSp>
          <p:nvCxnSpPr>
            <p:cNvPr id="30" name="Gerader Verbinder 29"/>
            <p:cNvCxnSpPr/>
            <p:nvPr/>
          </p:nvCxnSpPr>
          <p:spPr>
            <a:xfrm>
              <a:off x="663002" y="4472244"/>
              <a:ext cx="7560000" cy="0"/>
            </a:xfrm>
            <a:prstGeom prst="line">
              <a:avLst/>
            </a:prstGeom>
            <a:ln w="38100">
              <a:solidFill>
                <a:srgbClr val="0B72B5"/>
              </a:solidFill>
            </a:ln>
          </p:spPr>
          <p:style>
            <a:lnRef idx="1">
              <a:schemeClr val="accent1"/>
            </a:lnRef>
            <a:fillRef idx="0">
              <a:schemeClr val="accent1"/>
            </a:fillRef>
            <a:effectRef idx="0">
              <a:schemeClr val="accent1"/>
            </a:effectRef>
            <a:fontRef idx="minor">
              <a:schemeClr val="tx1"/>
            </a:fontRef>
          </p:style>
        </p:cxnSp>
        <p:cxnSp>
          <p:nvCxnSpPr>
            <p:cNvPr id="31" name="Gerader Verbinder 30"/>
            <p:cNvCxnSpPr/>
            <p:nvPr/>
          </p:nvCxnSpPr>
          <p:spPr>
            <a:xfrm>
              <a:off x="663002" y="4417142"/>
              <a:ext cx="7560000" cy="4919"/>
            </a:xfrm>
            <a:prstGeom prst="line">
              <a:avLst/>
            </a:prstGeom>
            <a:ln w="9525">
              <a:solidFill>
                <a:srgbClr val="F29400"/>
              </a:solidFill>
            </a:ln>
          </p:spPr>
          <p:style>
            <a:lnRef idx="1">
              <a:schemeClr val="accent1"/>
            </a:lnRef>
            <a:fillRef idx="0">
              <a:schemeClr val="accent1"/>
            </a:fillRef>
            <a:effectRef idx="0">
              <a:schemeClr val="accent1"/>
            </a:effectRef>
            <a:fontRef idx="minor">
              <a:schemeClr val="tx1"/>
            </a:fontRef>
          </p:style>
        </p:cxnSp>
      </p:grpSp>
      <p:sp>
        <p:nvSpPr>
          <p:cNvPr id="33" name="Title 1"/>
          <p:cNvSpPr>
            <a:spLocks noGrp="1"/>
          </p:cNvSpPr>
          <p:nvPr>
            <p:ph type="title"/>
          </p:nvPr>
        </p:nvSpPr>
        <p:spPr>
          <a:xfrm>
            <a:off x="663002" y="2617271"/>
            <a:ext cx="7560000" cy="1610841"/>
          </a:xfrm>
          <a:ln>
            <a:noFill/>
          </a:ln>
        </p:spPr>
        <p:txBody>
          <a:bodyPr>
            <a:normAutofit/>
          </a:bodyPr>
          <a:lstStyle>
            <a:lvl1pPr>
              <a:defRPr sz="5400" b="1">
                <a:solidFill>
                  <a:schemeClr val="tx1"/>
                </a:solidFill>
              </a:defRPr>
            </a:lvl1pPr>
          </a:lstStyle>
          <a:p>
            <a:r>
              <a:rPr lang="de-DE" noProof="0" smtClean="0"/>
              <a:t>Titelmasterformat durch Klicken bearbeiten</a:t>
            </a:r>
            <a:endParaRPr lang="en-US" noProof="0" dirty="0"/>
          </a:p>
        </p:txBody>
      </p:sp>
    </p:spTree>
    <p:extLst>
      <p:ext uri="{BB962C8B-B14F-4D97-AF65-F5344CB8AC3E}">
        <p14:creationId xmlns:p14="http://schemas.microsoft.com/office/powerpoint/2010/main" val="1091190987"/>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1708485" y="205821"/>
            <a:ext cx="6806866" cy="789992"/>
          </a:xfrm>
          <a:ln>
            <a:noFill/>
          </a:ln>
        </p:spPr>
        <p:txBody>
          <a:bodyPr>
            <a:normAutofit/>
          </a:bodyPr>
          <a:lstStyle>
            <a:lvl1pPr>
              <a:defRPr sz="3200">
                <a:solidFill>
                  <a:srgbClr val="0B72B5"/>
                </a:solidFill>
              </a:defRPr>
            </a:lvl1pPr>
          </a:lstStyle>
          <a:p>
            <a:r>
              <a:rPr lang="de-DE" smtClean="0"/>
              <a:t>Titelmasterformat durch Klicken bearbeiten</a:t>
            </a:r>
            <a:endParaRPr lang="en-US" dirty="0"/>
          </a:p>
        </p:txBody>
      </p:sp>
      <p:sp>
        <p:nvSpPr>
          <p:cNvPr id="3" name="Content Placeholder 2"/>
          <p:cNvSpPr>
            <a:spLocks noGrp="1"/>
          </p:cNvSpPr>
          <p:nvPr>
            <p:ph idx="1"/>
          </p:nvPr>
        </p:nvSpPr>
        <p:spPr>
          <a:xfrm>
            <a:off x="792954" y="1476754"/>
            <a:ext cx="7722395" cy="4572000"/>
          </a:xfrm>
        </p:spPr>
        <p:txBody>
          <a:bodyPr/>
          <a:lstStyle>
            <a:lvl1pPr>
              <a:buClr>
                <a:srgbClr val="0B72B5"/>
              </a:buClr>
              <a:defRPr/>
            </a:lvl1pPr>
            <a:lvl2pPr>
              <a:buClr>
                <a:srgbClr val="0B72B5"/>
              </a:buClr>
              <a:defRPr/>
            </a:lvl2pPr>
            <a:lvl3pPr>
              <a:buClr>
                <a:srgbClr val="0B72B5"/>
              </a:buClr>
              <a:defRPr/>
            </a:lvl3pPr>
            <a:lvl4pPr>
              <a:buClr>
                <a:srgbClr val="0B72B5"/>
              </a:buClr>
              <a:defRPr/>
            </a:lvl4pPr>
            <a:lvl5pPr>
              <a:buClr>
                <a:srgbClr val="0B72B5"/>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pic>
        <p:nvPicPr>
          <p:cNvPr id="14" name="Grafik 13"/>
          <p:cNvPicPr>
            <a:picLocks noChangeAspect="1"/>
          </p:cNvPicPr>
          <p:nvPr/>
        </p:nvPicPr>
        <p:blipFill>
          <a:blip r:embed="rId2"/>
          <a:stretch>
            <a:fillRect/>
          </a:stretch>
        </p:blipFill>
        <p:spPr>
          <a:xfrm rot="18874802">
            <a:off x="-117122" y="-10870"/>
            <a:ext cx="1395289" cy="1100382"/>
          </a:xfrm>
          <a:prstGeom prst="rect">
            <a:avLst/>
          </a:prstGeom>
        </p:spPr>
      </p:pic>
      <p:grpSp>
        <p:nvGrpSpPr>
          <p:cNvPr id="39" name="Gruppieren 38"/>
          <p:cNvGrpSpPr/>
          <p:nvPr/>
        </p:nvGrpSpPr>
        <p:grpSpPr>
          <a:xfrm>
            <a:off x="-739130" y="1141792"/>
            <a:ext cx="10086339" cy="807738"/>
            <a:chOff x="-739130" y="1141792"/>
            <a:chExt cx="10086339" cy="807738"/>
          </a:xfrm>
        </p:grpSpPr>
        <p:sp>
          <p:nvSpPr>
            <p:cNvPr id="15" name="Rechteck 14"/>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16" name="Rechteck 15"/>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17" name="Rechteck 16"/>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18" name="Rechteck 17"/>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19" name="Rechteck 18"/>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0" name="Rechteck 19"/>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1" name="Rechteck 20"/>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grpSp>
        <p:nvGrpSpPr>
          <p:cNvPr id="40" name="Gruppieren 39"/>
          <p:cNvGrpSpPr/>
          <p:nvPr/>
        </p:nvGrpSpPr>
        <p:grpSpPr>
          <a:xfrm rot="10800000">
            <a:off x="-72924" y="5548613"/>
            <a:ext cx="10086339" cy="807738"/>
            <a:chOff x="-739130" y="1141792"/>
            <a:chExt cx="10086339" cy="807738"/>
          </a:xfrm>
        </p:grpSpPr>
        <p:sp>
          <p:nvSpPr>
            <p:cNvPr id="41" name="Rechteck 40"/>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2" name="Rechteck 41"/>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3" name="Rechteck 42"/>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4" name="Rechteck 43"/>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45" name="Rechteck 44"/>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6" name="Rechteck 45"/>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7" name="Rechteck 46"/>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sp>
        <p:nvSpPr>
          <p:cNvPr id="24" name="Date Placeholder 3"/>
          <p:cNvSpPr>
            <a:spLocks noGrp="1"/>
          </p:cNvSpPr>
          <p:nvPr>
            <p:ph type="dt" sz="half" idx="10"/>
          </p:nvPr>
        </p:nvSpPr>
        <p:spPr>
          <a:xfrm>
            <a:off x="792954" y="6328732"/>
            <a:ext cx="915531" cy="365125"/>
          </a:xfrm>
        </p:spPr>
        <p:txBody>
          <a:bodyPr/>
          <a:lstStyle>
            <a:lvl1pPr>
              <a:defRPr>
                <a:solidFill>
                  <a:schemeClr val="tx1"/>
                </a:solidFill>
              </a:defRPr>
            </a:lvl1pPr>
          </a:lstStyle>
          <a:p>
            <a:fld id="{27EBF5E7-6254-492C-B40B-3EBEF7C48ED4}" type="datetime1">
              <a:rPr lang="de-DE" smtClean="0"/>
              <a:t>30.09.2016</a:t>
            </a:fld>
            <a:endParaRPr lang="de-DE"/>
          </a:p>
        </p:txBody>
      </p:sp>
      <p:sp>
        <p:nvSpPr>
          <p:cNvPr id="25" name="Footer Placeholder 4"/>
          <p:cNvSpPr>
            <a:spLocks noGrp="1"/>
          </p:cNvSpPr>
          <p:nvPr>
            <p:ph type="ftr" sz="quarter" idx="11"/>
          </p:nvPr>
        </p:nvSpPr>
        <p:spPr>
          <a:xfrm>
            <a:off x="1976170" y="6328732"/>
            <a:ext cx="5670546" cy="365125"/>
          </a:xfrm>
        </p:spPr>
        <p:txBody>
          <a:bodyPr/>
          <a:lstStyle>
            <a:lvl1pPr>
              <a:defRPr>
                <a:solidFill>
                  <a:schemeClr val="tx1"/>
                </a:solidFill>
              </a:defRPr>
            </a:lvl1pPr>
          </a:lstStyle>
          <a:p>
            <a:r>
              <a:rPr lang="de-DE" smtClean="0"/>
              <a:t>UML Einführung</a:t>
            </a:r>
            <a:endParaRPr lang="de-DE"/>
          </a:p>
        </p:txBody>
      </p:sp>
      <p:sp>
        <p:nvSpPr>
          <p:cNvPr id="26" name="Slide Number Placeholder 5"/>
          <p:cNvSpPr>
            <a:spLocks noGrp="1"/>
          </p:cNvSpPr>
          <p:nvPr>
            <p:ph type="sldNum" sz="quarter" idx="12"/>
          </p:nvPr>
        </p:nvSpPr>
        <p:spPr>
          <a:xfrm>
            <a:off x="7956212" y="6328732"/>
            <a:ext cx="559138" cy="365125"/>
          </a:xfrm>
        </p:spPr>
        <p:txBody>
          <a:bodyPr/>
          <a:lstStyle>
            <a:lvl1pPr>
              <a:defRPr>
                <a:solidFill>
                  <a:schemeClr val="tx1"/>
                </a:solidFill>
              </a:defRPr>
            </a:lvl1pPr>
          </a:lstStyle>
          <a:p>
            <a:fld id="{21B1A6CE-E5D0-4C07-8F5F-698DF204574E}" type="slidenum">
              <a:rPr lang="de-DE" smtClean="0"/>
              <a:t>‹Nr.›</a:t>
            </a:fld>
            <a:endParaRPr lang="de-DE"/>
          </a:p>
        </p:txBody>
      </p:sp>
    </p:spTree>
    <p:extLst>
      <p:ext uri="{BB962C8B-B14F-4D97-AF65-F5344CB8AC3E}">
        <p14:creationId xmlns:p14="http://schemas.microsoft.com/office/powerpoint/2010/main" val="168364446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6" name="Title 1"/>
          <p:cNvSpPr>
            <a:spLocks noGrp="1"/>
          </p:cNvSpPr>
          <p:nvPr>
            <p:ph type="title"/>
          </p:nvPr>
        </p:nvSpPr>
        <p:spPr>
          <a:xfrm>
            <a:off x="1708485" y="205821"/>
            <a:ext cx="6806866" cy="789992"/>
          </a:xfrm>
          <a:ln>
            <a:noFill/>
          </a:ln>
        </p:spPr>
        <p:txBody>
          <a:bodyPr>
            <a:normAutofit/>
          </a:bodyPr>
          <a:lstStyle>
            <a:lvl1pPr>
              <a:defRPr sz="3200">
                <a:solidFill>
                  <a:srgbClr val="0B72B5"/>
                </a:solidFill>
              </a:defRPr>
            </a:lvl1pPr>
          </a:lstStyle>
          <a:p>
            <a:r>
              <a:rPr lang="de-DE" smtClean="0"/>
              <a:t>Titelmasterformat durch Klicken bearbeiten</a:t>
            </a:r>
            <a:endParaRPr lang="en-US" dirty="0"/>
          </a:p>
        </p:txBody>
      </p:sp>
      <p:sp>
        <p:nvSpPr>
          <p:cNvPr id="7" name="Content Placeholder 2"/>
          <p:cNvSpPr>
            <a:spLocks noGrp="1"/>
          </p:cNvSpPr>
          <p:nvPr>
            <p:ph idx="1"/>
          </p:nvPr>
        </p:nvSpPr>
        <p:spPr>
          <a:xfrm>
            <a:off x="792954" y="1476754"/>
            <a:ext cx="7722395" cy="2199600"/>
          </a:xfrm>
        </p:spPr>
        <p:txBody>
          <a:bodyPr/>
          <a:lstStyle>
            <a:lvl1pPr>
              <a:buClr>
                <a:srgbClr val="0B72B5"/>
              </a:buClr>
              <a:defRPr/>
            </a:lvl1pPr>
            <a:lvl2pPr>
              <a:buClr>
                <a:srgbClr val="0B72B5"/>
              </a:buClr>
              <a:defRPr/>
            </a:lvl2pPr>
            <a:lvl3pPr>
              <a:buClr>
                <a:srgbClr val="0B72B5"/>
              </a:buClr>
              <a:defRPr/>
            </a:lvl3pPr>
            <a:lvl4pPr>
              <a:buClr>
                <a:srgbClr val="0B72B5"/>
              </a:buClr>
              <a:defRPr/>
            </a:lvl4pPr>
            <a:lvl5pPr>
              <a:buClr>
                <a:srgbClr val="0B72B5"/>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pic>
        <p:nvPicPr>
          <p:cNvPr id="11" name="Grafik 10"/>
          <p:cNvPicPr>
            <a:picLocks noChangeAspect="1"/>
          </p:cNvPicPr>
          <p:nvPr/>
        </p:nvPicPr>
        <p:blipFill>
          <a:blip r:embed="rId2"/>
          <a:stretch>
            <a:fillRect/>
          </a:stretch>
        </p:blipFill>
        <p:spPr>
          <a:xfrm rot="18874802">
            <a:off x="-117122" y="-10870"/>
            <a:ext cx="1395289" cy="1100382"/>
          </a:xfrm>
          <a:prstGeom prst="rect">
            <a:avLst/>
          </a:prstGeom>
        </p:spPr>
      </p:pic>
      <p:grpSp>
        <p:nvGrpSpPr>
          <p:cNvPr id="12" name="Gruppieren 11"/>
          <p:cNvGrpSpPr/>
          <p:nvPr/>
        </p:nvGrpSpPr>
        <p:grpSpPr>
          <a:xfrm>
            <a:off x="-739130" y="1141792"/>
            <a:ext cx="10086339" cy="807738"/>
            <a:chOff x="-739130" y="1141792"/>
            <a:chExt cx="10086339" cy="807738"/>
          </a:xfrm>
        </p:grpSpPr>
        <p:sp>
          <p:nvSpPr>
            <p:cNvPr id="13" name="Rechteck 12"/>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14" name="Rechteck 13"/>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15" name="Rechteck 14"/>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16" name="Rechteck 15"/>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17" name="Rechteck 16"/>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18" name="Rechteck 17"/>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19" name="Rechteck 18"/>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grpSp>
        <p:nvGrpSpPr>
          <p:cNvPr id="20" name="Gruppieren 19"/>
          <p:cNvGrpSpPr/>
          <p:nvPr/>
        </p:nvGrpSpPr>
        <p:grpSpPr>
          <a:xfrm rot="10800000">
            <a:off x="-72924" y="5548613"/>
            <a:ext cx="10086339" cy="807738"/>
            <a:chOff x="-739130" y="1141792"/>
            <a:chExt cx="10086339" cy="807738"/>
          </a:xfrm>
        </p:grpSpPr>
        <p:sp>
          <p:nvSpPr>
            <p:cNvPr id="21" name="Rechteck 20"/>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2" name="Rechteck 21"/>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3" name="Rechteck 22"/>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4" name="Rechteck 23"/>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25" name="Rechteck 24"/>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6" name="Rechteck 25"/>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7" name="Rechteck 26"/>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sp>
        <p:nvSpPr>
          <p:cNvPr id="28" name="Content Placeholder 2"/>
          <p:cNvSpPr>
            <a:spLocks noGrp="1"/>
          </p:cNvSpPr>
          <p:nvPr>
            <p:ph idx="13"/>
          </p:nvPr>
        </p:nvSpPr>
        <p:spPr>
          <a:xfrm>
            <a:off x="792954" y="3868044"/>
            <a:ext cx="7722395" cy="2197829"/>
          </a:xfrm>
        </p:spPr>
        <p:txBody>
          <a:bodyPr/>
          <a:lstStyle>
            <a:lvl1pPr>
              <a:buClr>
                <a:srgbClr val="0B72B5"/>
              </a:buClr>
              <a:defRPr/>
            </a:lvl1pPr>
            <a:lvl2pPr>
              <a:buClr>
                <a:srgbClr val="0B72B5"/>
              </a:buClr>
              <a:defRPr/>
            </a:lvl2pPr>
            <a:lvl3pPr>
              <a:buClr>
                <a:srgbClr val="0B72B5"/>
              </a:buClr>
              <a:defRPr/>
            </a:lvl3pPr>
            <a:lvl4pPr>
              <a:buClr>
                <a:srgbClr val="0B72B5"/>
              </a:buClr>
              <a:defRPr/>
            </a:lvl4pPr>
            <a:lvl5pPr>
              <a:buClr>
                <a:srgbClr val="0B72B5"/>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29" name="Date Placeholder 3"/>
          <p:cNvSpPr>
            <a:spLocks noGrp="1"/>
          </p:cNvSpPr>
          <p:nvPr>
            <p:ph type="dt" sz="half" idx="10"/>
          </p:nvPr>
        </p:nvSpPr>
        <p:spPr>
          <a:xfrm>
            <a:off x="792954" y="6328732"/>
            <a:ext cx="915531" cy="365125"/>
          </a:xfrm>
        </p:spPr>
        <p:txBody>
          <a:bodyPr/>
          <a:lstStyle>
            <a:lvl1pPr>
              <a:defRPr>
                <a:solidFill>
                  <a:schemeClr val="tx1"/>
                </a:solidFill>
              </a:defRPr>
            </a:lvl1pPr>
          </a:lstStyle>
          <a:p>
            <a:fld id="{FE3D7BC6-F571-43EA-98FE-40AD3715A874}" type="datetime1">
              <a:rPr lang="de-DE" smtClean="0"/>
              <a:t>30.09.2016</a:t>
            </a:fld>
            <a:endParaRPr lang="de-DE"/>
          </a:p>
        </p:txBody>
      </p:sp>
      <p:sp>
        <p:nvSpPr>
          <p:cNvPr id="30" name="Footer Placeholder 4"/>
          <p:cNvSpPr>
            <a:spLocks noGrp="1"/>
          </p:cNvSpPr>
          <p:nvPr>
            <p:ph type="ftr" sz="quarter" idx="11"/>
          </p:nvPr>
        </p:nvSpPr>
        <p:spPr>
          <a:xfrm>
            <a:off x="1976170" y="6328732"/>
            <a:ext cx="5670546" cy="365125"/>
          </a:xfrm>
        </p:spPr>
        <p:txBody>
          <a:bodyPr/>
          <a:lstStyle>
            <a:lvl1pPr>
              <a:defRPr>
                <a:solidFill>
                  <a:schemeClr val="tx1"/>
                </a:solidFill>
              </a:defRPr>
            </a:lvl1pPr>
          </a:lstStyle>
          <a:p>
            <a:r>
              <a:rPr lang="de-DE" smtClean="0"/>
              <a:t>UML Einführung</a:t>
            </a:r>
            <a:endParaRPr lang="de-DE"/>
          </a:p>
        </p:txBody>
      </p:sp>
      <p:sp>
        <p:nvSpPr>
          <p:cNvPr id="31" name="Slide Number Placeholder 5"/>
          <p:cNvSpPr>
            <a:spLocks noGrp="1"/>
          </p:cNvSpPr>
          <p:nvPr>
            <p:ph type="sldNum" sz="quarter" idx="12"/>
          </p:nvPr>
        </p:nvSpPr>
        <p:spPr>
          <a:xfrm>
            <a:off x="7956212" y="6328732"/>
            <a:ext cx="559138" cy="365125"/>
          </a:xfrm>
        </p:spPr>
        <p:txBody>
          <a:bodyPr/>
          <a:lstStyle>
            <a:lvl1pPr>
              <a:defRPr>
                <a:solidFill>
                  <a:schemeClr val="tx1"/>
                </a:solidFill>
              </a:defRPr>
            </a:lvl1pPr>
          </a:lstStyle>
          <a:p>
            <a:fld id="{21B1A6CE-E5D0-4C07-8F5F-698DF204574E}" type="slidenum">
              <a:rPr lang="de-DE" smtClean="0"/>
              <a:t>‹Nr.›</a:t>
            </a:fld>
            <a:endParaRPr lang="de-DE"/>
          </a:p>
        </p:txBody>
      </p:sp>
    </p:spTree>
    <p:extLst>
      <p:ext uri="{BB962C8B-B14F-4D97-AF65-F5344CB8AC3E}">
        <p14:creationId xmlns:p14="http://schemas.microsoft.com/office/powerpoint/2010/main" val="2425268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92952" y="1483867"/>
            <a:ext cx="3718800" cy="4560212"/>
          </a:xfrm>
        </p:spPr>
        <p:txBody>
          <a:bodyPr/>
          <a:lstStyle>
            <a:lvl1pPr>
              <a:buClr>
                <a:srgbClr val="0B72B5"/>
              </a:buClr>
              <a:defRPr/>
            </a:lvl1pPr>
            <a:lvl2pPr>
              <a:buClr>
                <a:srgbClr val="0B72B5"/>
              </a:buClr>
              <a:defRPr/>
            </a:lvl2pPr>
            <a:lvl3pPr>
              <a:buClr>
                <a:srgbClr val="0B72B5"/>
              </a:buClr>
              <a:defRPr/>
            </a:lvl3pPr>
            <a:lvl4pPr>
              <a:buClr>
                <a:srgbClr val="0B72B5"/>
              </a:buClr>
              <a:defRPr/>
            </a:lvl4pPr>
            <a:lvl5pPr>
              <a:buClr>
                <a:srgbClr val="0B72B5"/>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758930" y="1483867"/>
            <a:ext cx="3718800" cy="4561200"/>
          </a:xfrm>
        </p:spPr>
        <p:txBody>
          <a:bodyPr/>
          <a:lstStyle>
            <a:lvl1pPr>
              <a:buClr>
                <a:srgbClr val="0B72B5"/>
              </a:buClr>
              <a:defRPr/>
            </a:lvl1pPr>
            <a:lvl2pPr>
              <a:buClr>
                <a:srgbClr val="0B72B5"/>
              </a:buClr>
              <a:defRPr/>
            </a:lvl2pPr>
            <a:lvl3pPr>
              <a:buClr>
                <a:srgbClr val="0B72B5"/>
              </a:buClr>
              <a:defRPr/>
            </a:lvl3pPr>
            <a:lvl4pPr>
              <a:buClr>
                <a:srgbClr val="0B72B5"/>
              </a:buClr>
              <a:defRPr/>
            </a:lvl4pPr>
            <a:lvl5pPr>
              <a:buClr>
                <a:srgbClr val="0B72B5"/>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5" name="Title 1"/>
          <p:cNvSpPr>
            <a:spLocks noGrp="1"/>
          </p:cNvSpPr>
          <p:nvPr>
            <p:ph type="title"/>
          </p:nvPr>
        </p:nvSpPr>
        <p:spPr>
          <a:xfrm>
            <a:off x="1708485" y="205821"/>
            <a:ext cx="6806866" cy="789992"/>
          </a:xfrm>
          <a:ln>
            <a:noFill/>
          </a:ln>
        </p:spPr>
        <p:txBody>
          <a:bodyPr>
            <a:normAutofit/>
          </a:bodyPr>
          <a:lstStyle>
            <a:lvl1pPr>
              <a:defRPr sz="3200">
                <a:solidFill>
                  <a:srgbClr val="0B72B5"/>
                </a:solidFill>
              </a:defRPr>
            </a:lvl1pPr>
          </a:lstStyle>
          <a:p>
            <a:r>
              <a:rPr lang="de-DE" smtClean="0"/>
              <a:t>Titelmasterformat durch Klicken bearbeiten</a:t>
            </a:r>
            <a:endParaRPr lang="en-US" dirty="0"/>
          </a:p>
        </p:txBody>
      </p:sp>
      <p:pic>
        <p:nvPicPr>
          <p:cNvPr id="16" name="Grafik 15"/>
          <p:cNvPicPr>
            <a:picLocks noChangeAspect="1"/>
          </p:cNvPicPr>
          <p:nvPr/>
        </p:nvPicPr>
        <p:blipFill>
          <a:blip r:embed="rId2"/>
          <a:stretch>
            <a:fillRect/>
          </a:stretch>
        </p:blipFill>
        <p:spPr>
          <a:xfrm rot="18874802">
            <a:off x="-117122" y="-10870"/>
            <a:ext cx="1395289" cy="1100382"/>
          </a:xfrm>
          <a:prstGeom prst="rect">
            <a:avLst/>
          </a:prstGeom>
        </p:spPr>
      </p:pic>
      <p:grpSp>
        <p:nvGrpSpPr>
          <p:cNvPr id="20" name="Gruppieren 19"/>
          <p:cNvGrpSpPr/>
          <p:nvPr/>
        </p:nvGrpSpPr>
        <p:grpSpPr>
          <a:xfrm>
            <a:off x="-739130" y="1141792"/>
            <a:ext cx="10086339" cy="807738"/>
            <a:chOff x="-739130" y="1141792"/>
            <a:chExt cx="10086339" cy="807738"/>
          </a:xfrm>
        </p:grpSpPr>
        <p:sp>
          <p:nvSpPr>
            <p:cNvPr id="21" name="Rechteck 20"/>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2" name="Rechteck 21"/>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3" name="Rechteck 22"/>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4" name="Rechteck 23"/>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25" name="Rechteck 24"/>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6" name="Rechteck 25"/>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7" name="Rechteck 26"/>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grpSp>
        <p:nvGrpSpPr>
          <p:cNvPr id="43" name="Gruppieren 42"/>
          <p:cNvGrpSpPr/>
          <p:nvPr/>
        </p:nvGrpSpPr>
        <p:grpSpPr>
          <a:xfrm rot="10800000">
            <a:off x="-72924" y="5548613"/>
            <a:ext cx="10086339" cy="807738"/>
            <a:chOff x="-739130" y="1141792"/>
            <a:chExt cx="10086339" cy="807738"/>
          </a:xfrm>
        </p:grpSpPr>
        <p:sp>
          <p:nvSpPr>
            <p:cNvPr id="44" name="Rechteck 43"/>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5" name="Rechteck 44"/>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6" name="Rechteck 45"/>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7" name="Rechteck 46"/>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48" name="Rechteck 47"/>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9" name="Rechteck 48"/>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50" name="Rechteck 49"/>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sp>
        <p:nvSpPr>
          <p:cNvPr id="28" name="Date Placeholder 3"/>
          <p:cNvSpPr>
            <a:spLocks noGrp="1"/>
          </p:cNvSpPr>
          <p:nvPr>
            <p:ph type="dt" sz="half" idx="10"/>
          </p:nvPr>
        </p:nvSpPr>
        <p:spPr>
          <a:xfrm>
            <a:off x="792954" y="6328732"/>
            <a:ext cx="915531" cy="365125"/>
          </a:xfrm>
        </p:spPr>
        <p:txBody>
          <a:bodyPr/>
          <a:lstStyle>
            <a:lvl1pPr>
              <a:defRPr>
                <a:solidFill>
                  <a:schemeClr val="tx1"/>
                </a:solidFill>
              </a:defRPr>
            </a:lvl1pPr>
          </a:lstStyle>
          <a:p>
            <a:fld id="{FB3F5C85-A200-4580-9212-93AC33B7D662}" type="datetime1">
              <a:rPr lang="de-DE" smtClean="0"/>
              <a:t>30.09.2016</a:t>
            </a:fld>
            <a:endParaRPr lang="de-DE"/>
          </a:p>
        </p:txBody>
      </p:sp>
      <p:sp>
        <p:nvSpPr>
          <p:cNvPr id="29" name="Footer Placeholder 4"/>
          <p:cNvSpPr>
            <a:spLocks noGrp="1"/>
          </p:cNvSpPr>
          <p:nvPr>
            <p:ph type="ftr" sz="quarter" idx="11"/>
          </p:nvPr>
        </p:nvSpPr>
        <p:spPr>
          <a:xfrm>
            <a:off x="1976170" y="6328732"/>
            <a:ext cx="5670546" cy="365125"/>
          </a:xfrm>
        </p:spPr>
        <p:txBody>
          <a:bodyPr/>
          <a:lstStyle>
            <a:lvl1pPr>
              <a:defRPr>
                <a:solidFill>
                  <a:schemeClr val="tx1"/>
                </a:solidFill>
              </a:defRPr>
            </a:lvl1pPr>
          </a:lstStyle>
          <a:p>
            <a:r>
              <a:rPr lang="de-DE" smtClean="0"/>
              <a:t>UML Einführung</a:t>
            </a:r>
            <a:endParaRPr lang="de-DE"/>
          </a:p>
        </p:txBody>
      </p:sp>
      <p:sp>
        <p:nvSpPr>
          <p:cNvPr id="30" name="Slide Number Placeholder 5"/>
          <p:cNvSpPr>
            <a:spLocks noGrp="1"/>
          </p:cNvSpPr>
          <p:nvPr>
            <p:ph type="sldNum" sz="quarter" idx="12"/>
          </p:nvPr>
        </p:nvSpPr>
        <p:spPr>
          <a:xfrm>
            <a:off x="7956212" y="6328732"/>
            <a:ext cx="559138" cy="365125"/>
          </a:xfrm>
        </p:spPr>
        <p:txBody>
          <a:bodyPr/>
          <a:lstStyle>
            <a:lvl1pPr>
              <a:defRPr>
                <a:solidFill>
                  <a:schemeClr val="tx1"/>
                </a:solidFill>
              </a:defRPr>
            </a:lvl1pPr>
          </a:lstStyle>
          <a:p>
            <a:fld id="{21B1A6CE-E5D0-4C07-8F5F-698DF204574E}" type="slidenum">
              <a:rPr lang="de-DE" smtClean="0"/>
              <a:t>‹Nr.›</a:t>
            </a:fld>
            <a:endParaRPr lang="de-DE"/>
          </a:p>
        </p:txBody>
      </p:sp>
    </p:spTree>
    <p:extLst>
      <p:ext uri="{BB962C8B-B14F-4D97-AF65-F5344CB8AC3E}">
        <p14:creationId xmlns:p14="http://schemas.microsoft.com/office/powerpoint/2010/main" val="32633645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4762529" y="1482965"/>
            <a:ext cx="3718800" cy="823912"/>
          </a:xfrm>
        </p:spPr>
        <p:txBody>
          <a:bodyPr anchor="b"/>
          <a:lstStyle>
            <a:lvl1pPr marL="0" indent="0">
              <a:buNone/>
              <a:defRPr sz="2400" b="1">
                <a:solidFill>
                  <a:srgbClr val="0B72B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Content Placeholder 5"/>
          <p:cNvSpPr>
            <a:spLocks noGrp="1"/>
          </p:cNvSpPr>
          <p:nvPr>
            <p:ph sz="quarter" idx="4"/>
          </p:nvPr>
        </p:nvSpPr>
        <p:spPr>
          <a:xfrm>
            <a:off x="4759436" y="2308739"/>
            <a:ext cx="3721893" cy="3738726"/>
          </a:xfrm>
        </p:spPr>
        <p:txBody>
          <a:bodyPr/>
          <a:lstStyle>
            <a:lvl1pPr>
              <a:buClr>
                <a:srgbClr val="0B72B5"/>
              </a:buClr>
              <a:defRPr/>
            </a:lvl1pPr>
            <a:lvl2pPr>
              <a:buClr>
                <a:srgbClr val="0B72B5"/>
              </a:buClr>
              <a:defRPr/>
            </a:lvl2pPr>
            <a:lvl3pPr>
              <a:buClr>
                <a:srgbClr val="0B72B5"/>
              </a:buClr>
              <a:defRPr/>
            </a:lvl3pPr>
            <a:lvl4pPr>
              <a:buClr>
                <a:srgbClr val="0B72B5"/>
              </a:buClr>
              <a:defRPr/>
            </a:lvl4pPr>
            <a:lvl5pPr>
              <a:buClr>
                <a:srgbClr val="0B72B5"/>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7" name="Title 1"/>
          <p:cNvSpPr>
            <a:spLocks noGrp="1"/>
          </p:cNvSpPr>
          <p:nvPr>
            <p:ph type="title"/>
          </p:nvPr>
        </p:nvSpPr>
        <p:spPr>
          <a:xfrm>
            <a:off x="1708485" y="205821"/>
            <a:ext cx="6806866" cy="789992"/>
          </a:xfrm>
          <a:ln>
            <a:noFill/>
          </a:ln>
        </p:spPr>
        <p:txBody>
          <a:bodyPr>
            <a:normAutofit/>
          </a:bodyPr>
          <a:lstStyle>
            <a:lvl1pPr>
              <a:defRPr sz="3200">
                <a:solidFill>
                  <a:srgbClr val="0B72B5"/>
                </a:solidFill>
              </a:defRPr>
            </a:lvl1pPr>
          </a:lstStyle>
          <a:p>
            <a:r>
              <a:rPr lang="de-DE" smtClean="0"/>
              <a:t>Titelmasterformat durch Klicken bearbeiten</a:t>
            </a:r>
            <a:endParaRPr lang="en-US" dirty="0"/>
          </a:p>
        </p:txBody>
      </p:sp>
      <p:pic>
        <p:nvPicPr>
          <p:cNvPr id="18" name="Grafik 17"/>
          <p:cNvPicPr>
            <a:picLocks noChangeAspect="1"/>
          </p:cNvPicPr>
          <p:nvPr/>
        </p:nvPicPr>
        <p:blipFill>
          <a:blip r:embed="rId2"/>
          <a:stretch>
            <a:fillRect/>
          </a:stretch>
        </p:blipFill>
        <p:spPr>
          <a:xfrm rot="18874802">
            <a:off x="-117122" y="-10870"/>
            <a:ext cx="1395289" cy="1100382"/>
          </a:xfrm>
          <a:prstGeom prst="rect">
            <a:avLst/>
          </a:prstGeom>
        </p:spPr>
      </p:pic>
      <p:grpSp>
        <p:nvGrpSpPr>
          <p:cNvPr id="22" name="Gruppieren 21"/>
          <p:cNvGrpSpPr/>
          <p:nvPr/>
        </p:nvGrpSpPr>
        <p:grpSpPr>
          <a:xfrm>
            <a:off x="-739130" y="1141792"/>
            <a:ext cx="10086339" cy="807738"/>
            <a:chOff x="-739130" y="1141792"/>
            <a:chExt cx="10086339" cy="807738"/>
          </a:xfrm>
        </p:grpSpPr>
        <p:sp>
          <p:nvSpPr>
            <p:cNvPr id="23" name="Rechteck 22"/>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4" name="Rechteck 23"/>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5" name="Rechteck 24"/>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6" name="Rechteck 25"/>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27" name="Rechteck 26"/>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8" name="Rechteck 27"/>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9" name="Rechteck 28"/>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sp>
        <p:nvSpPr>
          <p:cNvPr id="41" name="Text Placeholder 4"/>
          <p:cNvSpPr>
            <a:spLocks noGrp="1"/>
          </p:cNvSpPr>
          <p:nvPr>
            <p:ph type="body" sz="quarter" idx="13"/>
          </p:nvPr>
        </p:nvSpPr>
        <p:spPr>
          <a:xfrm>
            <a:off x="794960" y="1483866"/>
            <a:ext cx="3718800" cy="823912"/>
          </a:xfrm>
        </p:spPr>
        <p:txBody>
          <a:bodyPr anchor="b"/>
          <a:lstStyle>
            <a:lvl1pPr marL="0" indent="0">
              <a:buNone/>
              <a:defRPr sz="2400" b="1">
                <a:solidFill>
                  <a:srgbClr val="0B72B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2" name="Content Placeholder 5"/>
          <p:cNvSpPr>
            <a:spLocks noGrp="1"/>
          </p:cNvSpPr>
          <p:nvPr>
            <p:ph sz="quarter" idx="14"/>
          </p:nvPr>
        </p:nvSpPr>
        <p:spPr>
          <a:xfrm>
            <a:off x="800359" y="2308739"/>
            <a:ext cx="3721893" cy="3738726"/>
          </a:xfrm>
        </p:spPr>
        <p:txBody>
          <a:bodyPr/>
          <a:lstStyle>
            <a:lvl1pPr>
              <a:buClr>
                <a:srgbClr val="0B72B5"/>
              </a:buClr>
              <a:defRPr/>
            </a:lvl1pPr>
            <a:lvl2pPr>
              <a:buClr>
                <a:srgbClr val="0B72B5"/>
              </a:buClr>
              <a:defRPr/>
            </a:lvl2pPr>
            <a:lvl3pPr>
              <a:buClr>
                <a:srgbClr val="0B72B5"/>
              </a:buClr>
              <a:defRPr/>
            </a:lvl3pPr>
            <a:lvl4pPr>
              <a:buClr>
                <a:srgbClr val="0B72B5"/>
              </a:buClr>
              <a:defRPr/>
            </a:lvl4pPr>
            <a:lvl5pPr>
              <a:buClr>
                <a:srgbClr val="0B72B5"/>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grpSp>
        <p:nvGrpSpPr>
          <p:cNvPr id="43" name="Gruppieren 42"/>
          <p:cNvGrpSpPr/>
          <p:nvPr/>
        </p:nvGrpSpPr>
        <p:grpSpPr>
          <a:xfrm rot="10800000">
            <a:off x="-72924" y="5548613"/>
            <a:ext cx="10086339" cy="807738"/>
            <a:chOff x="-739130" y="1141792"/>
            <a:chExt cx="10086339" cy="807738"/>
          </a:xfrm>
        </p:grpSpPr>
        <p:sp>
          <p:nvSpPr>
            <p:cNvPr id="44" name="Rechteck 43"/>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5" name="Rechteck 44"/>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6" name="Rechteck 45"/>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7" name="Rechteck 46"/>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48" name="Rechteck 47"/>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9" name="Rechteck 48"/>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50" name="Rechteck 49"/>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sp>
        <p:nvSpPr>
          <p:cNvPr id="30" name="Date Placeholder 3"/>
          <p:cNvSpPr>
            <a:spLocks noGrp="1"/>
          </p:cNvSpPr>
          <p:nvPr>
            <p:ph type="dt" sz="half" idx="10"/>
          </p:nvPr>
        </p:nvSpPr>
        <p:spPr>
          <a:xfrm>
            <a:off x="792954" y="6328732"/>
            <a:ext cx="915531" cy="365125"/>
          </a:xfrm>
        </p:spPr>
        <p:txBody>
          <a:bodyPr/>
          <a:lstStyle>
            <a:lvl1pPr>
              <a:defRPr>
                <a:solidFill>
                  <a:schemeClr val="tx1"/>
                </a:solidFill>
              </a:defRPr>
            </a:lvl1pPr>
          </a:lstStyle>
          <a:p>
            <a:fld id="{EB8C987D-2BF9-4ADB-A00B-16A095D6CF01}" type="datetime1">
              <a:rPr lang="de-DE" smtClean="0"/>
              <a:t>30.09.2016</a:t>
            </a:fld>
            <a:endParaRPr lang="de-DE"/>
          </a:p>
        </p:txBody>
      </p:sp>
      <p:sp>
        <p:nvSpPr>
          <p:cNvPr id="31" name="Footer Placeholder 4"/>
          <p:cNvSpPr>
            <a:spLocks noGrp="1"/>
          </p:cNvSpPr>
          <p:nvPr>
            <p:ph type="ftr" sz="quarter" idx="11"/>
          </p:nvPr>
        </p:nvSpPr>
        <p:spPr>
          <a:xfrm>
            <a:off x="1976170" y="6328732"/>
            <a:ext cx="5670546" cy="365125"/>
          </a:xfrm>
        </p:spPr>
        <p:txBody>
          <a:bodyPr/>
          <a:lstStyle>
            <a:lvl1pPr>
              <a:defRPr>
                <a:solidFill>
                  <a:schemeClr val="tx1"/>
                </a:solidFill>
              </a:defRPr>
            </a:lvl1pPr>
          </a:lstStyle>
          <a:p>
            <a:r>
              <a:rPr lang="de-DE" smtClean="0"/>
              <a:t>UML Einführung</a:t>
            </a:r>
            <a:endParaRPr lang="de-DE"/>
          </a:p>
        </p:txBody>
      </p:sp>
      <p:sp>
        <p:nvSpPr>
          <p:cNvPr id="32" name="Slide Number Placeholder 5"/>
          <p:cNvSpPr>
            <a:spLocks noGrp="1"/>
          </p:cNvSpPr>
          <p:nvPr>
            <p:ph type="sldNum" sz="quarter" idx="12"/>
          </p:nvPr>
        </p:nvSpPr>
        <p:spPr>
          <a:xfrm>
            <a:off x="7956212" y="6328732"/>
            <a:ext cx="559138" cy="365125"/>
          </a:xfrm>
        </p:spPr>
        <p:txBody>
          <a:bodyPr/>
          <a:lstStyle>
            <a:lvl1pPr>
              <a:defRPr>
                <a:solidFill>
                  <a:schemeClr val="tx1"/>
                </a:solidFill>
              </a:defRPr>
            </a:lvl1pPr>
          </a:lstStyle>
          <a:p>
            <a:fld id="{21B1A6CE-E5D0-4C07-8F5F-698DF204574E}" type="slidenum">
              <a:rPr lang="de-DE" smtClean="0"/>
              <a:t>‹Nr.›</a:t>
            </a:fld>
            <a:endParaRPr lang="de-DE"/>
          </a:p>
        </p:txBody>
      </p:sp>
    </p:spTree>
    <p:extLst>
      <p:ext uri="{BB962C8B-B14F-4D97-AF65-F5344CB8AC3E}">
        <p14:creationId xmlns:p14="http://schemas.microsoft.com/office/powerpoint/2010/main" val="1048501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792954" y="1483865"/>
            <a:ext cx="7722395" cy="4581279"/>
          </a:xfrm>
        </p:spPr>
        <p:txBody>
          <a:bodyPr vert="eaVert"/>
          <a:lstStyle>
            <a:lvl1pPr>
              <a:buClr>
                <a:srgbClr val="0B72B5"/>
              </a:buClr>
              <a:defRPr/>
            </a:lvl1pPr>
            <a:lvl2pPr>
              <a:buClr>
                <a:srgbClr val="0B72B5"/>
              </a:buClr>
              <a:defRPr/>
            </a:lvl2pPr>
            <a:lvl3pPr>
              <a:buClr>
                <a:srgbClr val="0B72B5"/>
              </a:buClr>
              <a:defRPr/>
            </a:lvl3pPr>
            <a:lvl4pPr>
              <a:buClr>
                <a:srgbClr val="0B72B5"/>
              </a:buClr>
              <a:defRPr/>
            </a:lvl4pPr>
            <a:lvl5pPr>
              <a:buClr>
                <a:srgbClr val="0B72B5"/>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5" name="Title 1"/>
          <p:cNvSpPr>
            <a:spLocks noGrp="1"/>
          </p:cNvSpPr>
          <p:nvPr>
            <p:ph type="title"/>
          </p:nvPr>
        </p:nvSpPr>
        <p:spPr>
          <a:xfrm>
            <a:off x="1708485" y="205821"/>
            <a:ext cx="6806866" cy="789992"/>
          </a:xfrm>
          <a:ln>
            <a:noFill/>
          </a:ln>
        </p:spPr>
        <p:txBody>
          <a:bodyPr>
            <a:normAutofit/>
          </a:bodyPr>
          <a:lstStyle>
            <a:lvl1pPr>
              <a:defRPr sz="3200">
                <a:solidFill>
                  <a:srgbClr val="0B72B5"/>
                </a:solidFill>
              </a:defRPr>
            </a:lvl1pPr>
          </a:lstStyle>
          <a:p>
            <a:r>
              <a:rPr lang="de-DE" smtClean="0"/>
              <a:t>Titelmasterformat durch Klicken bearbeiten</a:t>
            </a:r>
            <a:endParaRPr lang="en-US" dirty="0"/>
          </a:p>
        </p:txBody>
      </p:sp>
      <p:pic>
        <p:nvPicPr>
          <p:cNvPr id="19" name="Grafik 18"/>
          <p:cNvPicPr>
            <a:picLocks noChangeAspect="1"/>
          </p:cNvPicPr>
          <p:nvPr/>
        </p:nvPicPr>
        <p:blipFill>
          <a:blip r:embed="rId2"/>
          <a:stretch>
            <a:fillRect/>
          </a:stretch>
        </p:blipFill>
        <p:spPr>
          <a:xfrm rot="18874802">
            <a:off x="-117122" y="-10870"/>
            <a:ext cx="1395289" cy="1100382"/>
          </a:xfrm>
          <a:prstGeom prst="rect">
            <a:avLst/>
          </a:prstGeom>
        </p:spPr>
      </p:pic>
      <p:grpSp>
        <p:nvGrpSpPr>
          <p:cNvPr id="20" name="Gruppieren 19"/>
          <p:cNvGrpSpPr/>
          <p:nvPr/>
        </p:nvGrpSpPr>
        <p:grpSpPr>
          <a:xfrm>
            <a:off x="-739130" y="1141792"/>
            <a:ext cx="10086339" cy="807738"/>
            <a:chOff x="-739130" y="1141792"/>
            <a:chExt cx="10086339" cy="807738"/>
          </a:xfrm>
        </p:grpSpPr>
        <p:sp>
          <p:nvSpPr>
            <p:cNvPr id="21" name="Rechteck 20"/>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2" name="Rechteck 21"/>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3" name="Rechteck 22"/>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4" name="Rechteck 23"/>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25" name="Rechteck 24"/>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6" name="Rechteck 25"/>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7" name="Rechteck 26"/>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grpSp>
        <p:nvGrpSpPr>
          <p:cNvPr id="39" name="Gruppieren 38"/>
          <p:cNvGrpSpPr/>
          <p:nvPr/>
        </p:nvGrpSpPr>
        <p:grpSpPr>
          <a:xfrm rot="10800000">
            <a:off x="-72924" y="5548613"/>
            <a:ext cx="10086339" cy="807738"/>
            <a:chOff x="-739130" y="1141792"/>
            <a:chExt cx="10086339" cy="807738"/>
          </a:xfrm>
        </p:grpSpPr>
        <p:sp>
          <p:nvSpPr>
            <p:cNvPr id="40" name="Rechteck 39"/>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1" name="Rechteck 40"/>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2" name="Rechteck 41"/>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3" name="Rechteck 42"/>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44" name="Rechteck 43"/>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5" name="Rechteck 44"/>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6" name="Rechteck 45"/>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sp>
        <p:nvSpPr>
          <p:cNvPr id="28" name="Date Placeholder 3"/>
          <p:cNvSpPr>
            <a:spLocks noGrp="1"/>
          </p:cNvSpPr>
          <p:nvPr>
            <p:ph type="dt" sz="half" idx="10"/>
          </p:nvPr>
        </p:nvSpPr>
        <p:spPr>
          <a:xfrm>
            <a:off x="792954" y="6328732"/>
            <a:ext cx="915531" cy="365125"/>
          </a:xfrm>
        </p:spPr>
        <p:txBody>
          <a:bodyPr/>
          <a:lstStyle>
            <a:lvl1pPr>
              <a:defRPr>
                <a:solidFill>
                  <a:schemeClr val="tx1"/>
                </a:solidFill>
              </a:defRPr>
            </a:lvl1pPr>
          </a:lstStyle>
          <a:p>
            <a:fld id="{F86327FB-A3BC-42A0-B1C2-AE1D5CA66E2D}" type="datetime1">
              <a:rPr lang="de-DE" smtClean="0"/>
              <a:t>30.09.2016</a:t>
            </a:fld>
            <a:endParaRPr lang="de-DE"/>
          </a:p>
        </p:txBody>
      </p:sp>
      <p:sp>
        <p:nvSpPr>
          <p:cNvPr id="29" name="Footer Placeholder 4"/>
          <p:cNvSpPr>
            <a:spLocks noGrp="1"/>
          </p:cNvSpPr>
          <p:nvPr>
            <p:ph type="ftr" sz="quarter" idx="11"/>
          </p:nvPr>
        </p:nvSpPr>
        <p:spPr>
          <a:xfrm>
            <a:off x="1976170" y="6328732"/>
            <a:ext cx="5670546" cy="365125"/>
          </a:xfrm>
        </p:spPr>
        <p:txBody>
          <a:bodyPr/>
          <a:lstStyle>
            <a:lvl1pPr>
              <a:defRPr>
                <a:solidFill>
                  <a:schemeClr val="tx1"/>
                </a:solidFill>
              </a:defRPr>
            </a:lvl1pPr>
          </a:lstStyle>
          <a:p>
            <a:r>
              <a:rPr lang="de-DE" smtClean="0"/>
              <a:t>UML Einführung</a:t>
            </a:r>
            <a:endParaRPr lang="de-DE"/>
          </a:p>
        </p:txBody>
      </p:sp>
      <p:sp>
        <p:nvSpPr>
          <p:cNvPr id="30" name="Slide Number Placeholder 5"/>
          <p:cNvSpPr>
            <a:spLocks noGrp="1"/>
          </p:cNvSpPr>
          <p:nvPr>
            <p:ph type="sldNum" sz="quarter" idx="12"/>
          </p:nvPr>
        </p:nvSpPr>
        <p:spPr>
          <a:xfrm>
            <a:off x="7956212" y="6328732"/>
            <a:ext cx="559138" cy="365125"/>
          </a:xfrm>
        </p:spPr>
        <p:txBody>
          <a:bodyPr/>
          <a:lstStyle>
            <a:lvl1pPr>
              <a:defRPr>
                <a:solidFill>
                  <a:schemeClr val="tx1"/>
                </a:solidFill>
              </a:defRPr>
            </a:lvl1pPr>
          </a:lstStyle>
          <a:p>
            <a:fld id="{21B1A6CE-E5D0-4C07-8F5F-698DF204574E}" type="slidenum">
              <a:rPr lang="de-DE" smtClean="0"/>
              <a:t>‹Nr.›</a:t>
            </a:fld>
            <a:endParaRPr lang="de-DE"/>
          </a:p>
        </p:txBody>
      </p:sp>
    </p:spTree>
    <p:extLst>
      <p:ext uri="{BB962C8B-B14F-4D97-AF65-F5344CB8AC3E}">
        <p14:creationId xmlns:p14="http://schemas.microsoft.com/office/powerpoint/2010/main" val="200891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14" name="Title 1"/>
          <p:cNvSpPr>
            <a:spLocks noGrp="1"/>
          </p:cNvSpPr>
          <p:nvPr>
            <p:ph type="title"/>
          </p:nvPr>
        </p:nvSpPr>
        <p:spPr>
          <a:xfrm>
            <a:off x="1708485" y="205821"/>
            <a:ext cx="6806866" cy="789992"/>
          </a:xfrm>
          <a:ln>
            <a:noFill/>
          </a:ln>
        </p:spPr>
        <p:txBody>
          <a:bodyPr>
            <a:normAutofit/>
          </a:bodyPr>
          <a:lstStyle>
            <a:lvl1pPr>
              <a:defRPr sz="3200">
                <a:solidFill>
                  <a:srgbClr val="0B72B5"/>
                </a:solidFill>
              </a:defRPr>
            </a:lvl1pPr>
          </a:lstStyle>
          <a:p>
            <a:r>
              <a:rPr lang="de-DE" smtClean="0"/>
              <a:t>Titelmasterformat durch Klicken bearbeiten</a:t>
            </a:r>
            <a:endParaRPr lang="en-US" dirty="0"/>
          </a:p>
        </p:txBody>
      </p:sp>
      <p:pic>
        <p:nvPicPr>
          <p:cNvPr id="18" name="Grafik 17"/>
          <p:cNvPicPr>
            <a:picLocks noChangeAspect="1"/>
          </p:cNvPicPr>
          <p:nvPr/>
        </p:nvPicPr>
        <p:blipFill>
          <a:blip r:embed="rId2"/>
          <a:stretch>
            <a:fillRect/>
          </a:stretch>
        </p:blipFill>
        <p:spPr>
          <a:xfrm rot="18874802">
            <a:off x="-117122" y="-10870"/>
            <a:ext cx="1395289" cy="1100382"/>
          </a:xfrm>
          <a:prstGeom prst="rect">
            <a:avLst/>
          </a:prstGeom>
        </p:spPr>
      </p:pic>
      <p:grpSp>
        <p:nvGrpSpPr>
          <p:cNvPr id="19" name="Gruppieren 18"/>
          <p:cNvGrpSpPr/>
          <p:nvPr/>
        </p:nvGrpSpPr>
        <p:grpSpPr>
          <a:xfrm>
            <a:off x="-739130" y="1141792"/>
            <a:ext cx="10086339" cy="807738"/>
            <a:chOff x="-739130" y="1141792"/>
            <a:chExt cx="10086339" cy="807738"/>
          </a:xfrm>
        </p:grpSpPr>
        <p:sp>
          <p:nvSpPr>
            <p:cNvPr id="20" name="Rechteck 19"/>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1" name="Rechteck 20"/>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2" name="Rechteck 21"/>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3" name="Rechteck 22"/>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24" name="Rechteck 23"/>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5" name="Rechteck 24"/>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26" name="Rechteck 25"/>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grpSp>
        <p:nvGrpSpPr>
          <p:cNvPr id="38" name="Gruppieren 37"/>
          <p:cNvGrpSpPr/>
          <p:nvPr/>
        </p:nvGrpSpPr>
        <p:grpSpPr>
          <a:xfrm rot="10800000">
            <a:off x="-72924" y="5548613"/>
            <a:ext cx="10086339" cy="807738"/>
            <a:chOff x="-739130" y="1141792"/>
            <a:chExt cx="10086339" cy="807738"/>
          </a:xfrm>
        </p:grpSpPr>
        <p:sp>
          <p:nvSpPr>
            <p:cNvPr id="39" name="Rechteck 38"/>
            <p:cNvSpPr/>
            <p:nvPr/>
          </p:nvSpPr>
          <p:spPr>
            <a:xfrm>
              <a:off x="1019652" y="1203243"/>
              <a:ext cx="7488000" cy="57727"/>
            </a:xfrm>
            <a:prstGeom prst="rect">
              <a:avLst/>
            </a:prstGeom>
            <a:solidFill>
              <a:srgbClr val="0B72B5"/>
            </a:solidFill>
            <a:ln>
              <a:solidFill>
                <a:srgbClr val="0B72B5"/>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0" name="Rechteck 39"/>
            <p:cNvSpPr/>
            <p:nvPr/>
          </p:nvSpPr>
          <p:spPr>
            <a:xfrm rot="18900000">
              <a:off x="-715624" y="1903811"/>
              <a:ext cx="2163718" cy="45719"/>
            </a:xfrm>
            <a:prstGeom prst="rect">
              <a:avLst/>
            </a:prstGeom>
            <a:solidFill>
              <a:srgbClr val="F29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1" name="Rechteck 40"/>
            <p:cNvSpPr/>
            <p:nvPr/>
          </p:nvSpPr>
          <p:spPr>
            <a:xfrm>
              <a:off x="1068432" y="1141792"/>
              <a:ext cx="8234892" cy="6145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2" name="Rechteck 41"/>
            <p:cNvSpPr/>
            <p:nvPr/>
          </p:nvSpPr>
          <p:spPr>
            <a:xfrm>
              <a:off x="998039" y="1203244"/>
              <a:ext cx="149349" cy="54339"/>
            </a:xfrm>
            <a:prstGeom prst="rect">
              <a:avLst/>
            </a:prstGeom>
            <a:solidFill>
              <a:srgbClr val="0090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dirty="0"/>
            </a:p>
          </p:txBody>
        </p:sp>
        <p:sp>
          <p:nvSpPr>
            <p:cNvPr id="43" name="Rechteck 42"/>
            <p:cNvSpPr/>
            <p:nvPr/>
          </p:nvSpPr>
          <p:spPr>
            <a:xfrm rot="18900000">
              <a:off x="-739130" y="1701378"/>
              <a:ext cx="2364430" cy="1104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4" name="Rechteck 43"/>
            <p:cNvSpPr/>
            <p:nvPr/>
          </p:nvSpPr>
          <p:spPr>
            <a:xfrm rot="18900000">
              <a:off x="-619258" y="1777953"/>
              <a:ext cx="236443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sp>
          <p:nvSpPr>
            <p:cNvPr id="45" name="Rechteck 44"/>
            <p:cNvSpPr/>
            <p:nvPr/>
          </p:nvSpPr>
          <p:spPr>
            <a:xfrm>
              <a:off x="792955" y="1257583"/>
              <a:ext cx="8554254" cy="6111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de-DE"/>
            </a:p>
          </p:txBody>
        </p:sp>
      </p:grpSp>
      <p:sp>
        <p:nvSpPr>
          <p:cNvPr id="27" name="Date Placeholder 3"/>
          <p:cNvSpPr>
            <a:spLocks noGrp="1"/>
          </p:cNvSpPr>
          <p:nvPr>
            <p:ph type="dt" sz="half" idx="10"/>
          </p:nvPr>
        </p:nvSpPr>
        <p:spPr>
          <a:xfrm>
            <a:off x="792954" y="6328732"/>
            <a:ext cx="915531" cy="365125"/>
          </a:xfrm>
        </p:spPr>
        <p:txBody>
          <a:bodyPr/>
          <a:lstStyle>
            <a:lvl1pPr>
              <a:defRPr>
                <a:solidFill>
                  <a:schemeClr val="tx1"/>
                </a:solidFill>
              </a:defRPr>
            </a:lvl1pPr>
          </a:lstStyle>
          <a:p>
            <a:fld id="{9ABB96D7-82D7-4C34-AB16-801502D3D129}" type="datetime1">
              <a:rPr lang="de-DE" smtClean="0"/>
              <a:t>30.09.2016</a:t>
            </a:fld>
            <a:endParaRPr lang="de-DE"/>
          </a:p>
        </p:txBody>
      </p:sp>
      <p:sp>
        <p:nvSpPr>
          <p:cNvPr id="28" name="Footer Placeholder 4"/>
          <p:cNvSpPr>
            <a:spLocks noGrp="1"/>
          </p:cNvSpPr>
          <p:nvPr>
            <p:ph type="ftr" sz="quarter" idx="11"/>
          </p:nvPr>
        </p:nvSpPr>
        <p:spPr>
          <a:xfrm>
            <a:off x="1976170" y="6328732"/>
            <a:ext cx="5670546" cy="365125"/>
          </a:xfrm>
        </p:spPr>
        <p:txBody>
          <a:bodyPr/>
          <a:lstStyle>
            <a:lvl1pPr>
              <a:defRPr>
                <a:solidFill>
                  <a:schemeClr val="tx1"/>
                </a:solidFill>
              </a:defRPr>
            </a:lvl1pPr>
          </a:lstStyle>
          <a:p>
            <a:r>
              <a:rPr lang="de-DE" smtClean="0"/>
              <a:t>UML Einführung</a:t>
            </a:r>
            <a:endParaRPr lang="de-DE"/>
          </a:p>
        </p:txBody>
      </p:sp>
      <p:sp>
        <p:nvSpPr>
          <p:cNvPr id="29" name="Slide Number Placeholder 5"/>
          <p:cNvSpPr>
            <a:spLocks noGrp="1"/>
          </p:cNvSpPr>
          <p:nvPr>
            <p:ph type="sldNum" sz="quarter" idx="12"/>
          </p:nvPr>
        </p:nvSpPr>
        <p:spPr>
          <a:xfrm>
            <a:off x="7956212" y="6328732"/>
            <a:ext cx="559138" cy="365125"/>
          </a:xfrm>
        </p:spPr>
        <p:txBody>
          <a:bodyPr/>
          <a:lstStyle>
            <a:lvl1pPr>
              <a:defRPr>
                <a:solidFill>
                  <a:schemeClr val="tx1"/>
                </a:solidFill>
              </a:defRPr>
            </a:lvl1pPr>
          </a:lstStyle>
          <a:p>
            <a:fld id="{21B1A6CE-E5D0-4C07-8F5F-698DF204574E}" type="slidenum">
              <a:rPr lang="de-DE" smtClean="0"/>
              <a:t>‹Nr.›</a:t>
            </a:fld>
            <a:endParaRPr lang="de-DE"/>
          </a:p>
        </p:txBody>
      </p:sp>
    </p:spTree>
    <p:extLst>
      <p:ext uri="{BB962C8B-B14F-4D97-AF65-F5344CB8AC3E}">
        <p14:creationId xmlns:p14="http://schemas.microsoft.com/office/powerpoint/2010/main" val="39437166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20450C-9AB7-4E50-A60D-626B53BB62DA}" type="datetime1">
              <a:rPr lang="de-DE" smtClean="0"/>
              <a:t>30.09.2016</a:t>
            </a:fld>
            <a:endParaRPr lang="de-DE"/>
          </a:p>
        </p:txBody>
      </p:sp>
      <p:sp>
        <p:nvSpPr>
          <p:cNvPr id="5" name="Footer Placeholder 4"/>
          <p:cNvSpPr>
            <a:spLocks noGrp="1"/>
          </p:cNvSpPr>
          <p:nvPr>
            <p:ph type="ftr" sz="quarter" idx="3"/>
          </p:nvPr>
        </p:nvSpPr>
        <p:spPr>
          <a:xfrm>
            <a:off x="1352550" y="6356351"/>
            <a:ext cx="6438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UML Einführung</a:t>
            </a:r>
            <a:endParaRPr lang="de-D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B1A6CE-E5D0-4C07-8F5F-698DF204574E}" type="slidenum">
              <a:rPr lang="de-DE" smtClean="0"/>
              <a:t>‹Nr.›</a:t>
            </a:fld>
            <a:endParaRPr lang="de-DE"/>
          </a:p>
        </p:txBody>
      </p:sp>
    </p:spTree>
    <p:extLst>
      <p:ext uri="{BB962C8B-B14F-4D97-AF65-F5344CB8AC3E}">
        <p14:creationId xmlns:p14="http://schemas.microsoft.com/office/powerpoint/2010/main" val="890743636"/>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8.emf"/></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9.tif"/><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41.tif"/><Relationship Id="rId4" Type="http://schemas.openxmlformats.org/officeDocument/2006/relationships/image" Target="../media/image40.t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dirty="0"/>
              <a:t>Einführung in die grafische Beschreibungssprache UML</a:t>
            </a:r>
          </a:p>
        </p:txBody>
      </p:sp>
      <p:sp>
        <p:nvSpPr>
          <p:cNvPr id="5" name="Untertitel 4"/>
          <p:cNvSpPr>
            <a:spLocks noGrp="1"/>
          </p:cNvSpPr>
          <p:nvPr>
            <p:ph type="subTitle" idx="1"/>
          </p:nvPr>
        </p:nvSpPr>
        <p:spPr/>
        <p:txBody>
          <a:bodyPr/>
          <a:lstStyle/>
          <a:p>
            <a:r>
              <a:rPr lang="de-DE" dirty="0" smtClean="0"/>
              <a:t>Vanessa </a:t>
            </a:r>
            <a:r>
              <a:rPr lang="de-DE" dirty="0" err="1" smtClean="0"/>
              <a:t>Petrausch</a:t>
            </a:r>
            <a:endParaRPr lang="de-DE" dirty="0"/>
          </a:p>
        </p:txBody>
      </p:sp>
    </p:spTree>
    <p:extLst>
      <p:ext uri="{BB962C8B-B14F-4D97-AF65-F5344CB8AC3E}">
        <p14:creationId xmlns:p14="http://schemas.microsoft.com/office/powerpoint/2010/main" val="1907160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Klassendiagramm (KD): Einleitung</a:t>
            </a:r>
            <a:endParaRPr lang="de-DE" dirty="0"/>
          </a:p>
        </p:txBody>
      </p:sp>
      <p:sp>
        <p:nvSpPr>
          <p:cNvPr id="3" name="Inhaltsplatzhalter 2"/>
          <p:cNvSpPr>
            <a:spLocks noGrp="1"/>
          </p:cNvSpPr>
          <p:nvPr>
            <p:ph idx="1"/>
          </p:nvPr>
        </p:nvSpPr>
        <p:spPr/>
        <p:txBody>
          <a:bodyPr/>
          <a:lstStyle/>
          <a:p>
            <a:r>
              <a:rPr lang="de-DE" dirty="0"/>
              <a:t>Spezifiziert </a:t>
            </a:r>
            <a:r>
              <a:rPr lang="de-DE" dirty="0" smtClean="0"/>
              <a:t>Strukturierung von Daten, Objektstrukturen </a:t>
            </a:r>
            <a:r>
              <a:rPr lang="de-DE" dirty="0"/>
              <a:t>eines </a:t>
            </a:r>
            <a:r>
              <a:rPr lang="de-DE" dirty="0" smtClean="0"/>
              <a:t>Systems und Beziehungen zwischen Objekten</a:t>
            </a:r>
            <a:endParaRPr lang="de-DE" dirty="0"/>
          </a:p>
          <a:p>
            <a:r>
              <a:rPr lang="de-DE" dirty="0" smtClean="0"/>
              <a:t>Modelliert statische Strukturen, </a:t>
            </a:r>
            <a:r>
              <a:rPr lang="de-DE" dirty="0"/>
              <a:t>verändern sich nicht über die Zeit</a:t>
            </a:r>
          </a:p>
          <a:p>
            <a:r>
              <a:rPr lang="de-DE" dirty="0"/>
              <a:t>Hauptkonzepte: Klasse, Generalisierung und Assoziationen </a:t>
            </a:r>
          </a:p>
          <a:p>
            <a:r>
              <a:rPr lang="de-DE" dirty="0"/>
              <a:t>Klasse = </a:t>
            </a:r>
            <a:r>
              <a:rPr lang="de-DE" dirty="0" smtClean="0"/>
              <a:t>Objekttyp mit </a:t>
            </a:r>
            <a:r>
              <a:rPr lang="de-DE" dirty="0"/>
              <a:t>Eigenschaften (Attributen) und Operationen</a:t>
            </a:r>
          </a:p>
          <a:p>
            <a:endParaRPr lang="de-DE" dirty="0"/>
          </a:p>
        </p:txBody>
      </p:sp>
      <p:sp>
        <p:nvSpPr>
          <p:cNvPr id="4" name="Datumsplatzhalter 3"/>
          <p:cNvSpPr>
            <a:spLocks noGrp="1"/>
          </p:cNvSpPr>
          <p:nvPr>
            <p:ph type="dt" sz="half" idx="10"/>
          </p:nvPr>
        </p:nvSpPr>
        <p:spPr/>
        <p:txBody>
          <a:bodyPr/>
          <a:lstStyle/>
          <a:p>
            <a:fld id="{10734B16-6A3B-4B26-BB92-A25080D45F08}"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10</a:t>
            </a:fld>
            <a:endParaRPr lang="de-DE"/>
          </a:p>
        </p:txBody>
      </p:sp>
    </p:spTree>
    <p:extLst>
      <p:ext uri="{BB962C8B-B14F-4D97-AF65-F5344CB8AC3E}">
        <p14:creationId xmlns:p14="http://schemas.microsoft.com/office/powerpoint/2010/main" val="1101757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KD: Klassen</a:t>
            </a:r>
            <a:endParaRPr lang="de-DE" dirty="0"/>
          </a:p>
        </p:txBody>
      </p:sp>
      <p:sp>
        <p:nvSpPr>
          <p:cNvPr id="3" name="Inhaltsplatzhalter 2"/>
          <p:cNvSpPr>
            <a:spLocks noGrp="1"/>
          </p:cNvSpPr>
          <p:nvPr>
            <p:ph sz="half" idx="1"/>
          </p:nvPr>
        </p:nvSpPr>
        <p:spPr/>
        <p:txBody>
          <a:bodyPr>
            <a:normAutofit fontScale="70000" lnSpcReduction="20000"/>
          </a:bodyPr>
          <a:lstStyle/>
          <a:p>
            <a:r>
              <a:rPr lang="de-DE" dirty="0" smtClean="0"/>
              <a:t>Beschreibt Art Bauplan für Objekte mit gleicher Struktur und Verhalten</a:t>
            </a:r>
          </a:p>
          <a:p>
            <a:r>
              <a:rPr lang="de-DE" dirty="0" smtClean="0"/>
              <a:t>Horizontal 3-geteiltes Rechteck repräsentiert Klasse mit 3 verschiedenen Kategorien</a:t>
            </a:r>
          </a:p>
          <a:p>
            <a:pPr lvl="1"/>
            <a:r>
              <a:rPr lang="de-DE" dirty="0" smtClean="0"/>
              <a:t>Klassenname</a:t>
            </a:r>
          </a:p>
          <a:p>
            <a:pPr lvl="1"/>
            <a:r>
              <a:rPr lang="de-DE" dirty="0" smtClean="0"/>
              <a:t>Attribute (Struktur)</a:t>
            </a:r>
          </a:p>
          <a:p>
            <a:pPr lvl="1"/>
            <a:r>
              <a:rPr lang="de-DE" dirty="0" smtClean="0"/>
              <a:t>Methoden (Verhalten)</a:t>
            </a:r>
          </a:p>
          <a:p>
            <a:r>
              <a:rPr lang="de-DE" dirty="0" smtClean="0"/>
              <a:t>Es müssen nicht alle Kategorien angegeben werden, eindeutiger Klassenname genügt</a:t>
            </a:r>
          </a:p>
          <a:p>
            <a:r>
              <a:rPr lang="de-DE" dirty="0" smtClean="0"/>
              <a:t>Attribute/Methoden können verschiedene Sichtbarkeiten haben: </a:t>
            </a:r>
            <a:r>
              <a:rPr lang="de-DE" dirty="0" err="1" smtClean="0"/>
              <a:t>public</a:t>
            </a:r>
            <a:r>
              <a:rPr lang="de-DE" dirty="0" smtClean="0"/>
              <a:t>(+), </a:t>
            </a:r>
            <a:r>
              <a:rPr lang="de-DE" dirty="0" err="1" smtClean="0"/>
              <a:t>protected</a:t>
            </a:r>
            <a:r>
              <a:rPr lang="de-DE" dirty="0" smtClean="0"/>
              <a:t>(#), private(-) oder nur im </a:t>
            </a:r>
            <a:r>
              <a:rPr lang="de-DE" dirty="0" err="1" smtClean="0"/>
              <a:t>package</a:t>
            </a:r>
            <a:r>
              <a:rPr lang="de-DE" dirty="0" smtClean="0"/>
              <a:t> (~) sichtbar </a:t>
            </a:r>
            <a:endParaRPr lang="de-DE" dirty="0"/>
          </a:p>
        </p:txBody>
      </p:sp>
      <p:pic>
        <p:nvPicPr>
          <p:cNvPr id="8" name="Inhaltsplatzhalter 7" descr="links: Rechteck mit 3 horizontal unterteilten Bereichen durch waagrecht durchgezogene Linie. Oben Klassenname, Mitte Attribut, Unten Methoden.&#10;rechts: Beispiel einer Klasse. Nur 2 Bereiche, Name ist &quot;Buch&quot;, 2 Attribute: &quot;titel:String&quot; und &quot;isbn:Int&quot;" title="KD: Beispiel allgemeine Klasse und konkrete Ausprägung"/>
          <p:cNvPicPr>
            <a:picLocks noGrp="1" noChangeAspect="1"/>
          </p:cNvPicPr>
          <p:nvPr>
            <p:ph sz="half" idx="2"/>
          </p:nvPr>
        </p:nvPicPr>
        <p:blipFill>
          <a:blip r:embed="rId2"/>
          <a:stretch>
            <a:fillRect/>
          </a:stretch>
        </p:blipFill>
        <p:spPr>
          <a:xfrm>
            <a:off x="4759325" y="3152411"/>
            <a:ext cx="3717925" cy="1224691"/>
          </a:xfrm>
          <a:prstGeom prst="rect">
            <a:avLst/>
          </a:prstGeom>
        </p:spPr>
      </p:pic>
      <p:sp>
        <p:nvSpPr>
          <p:cNvPr id="4" name="Datumsplatzhalter 3"/>
          <p:cNvSpPr>
            <a:spLocks noGrp="1"/>
          </p:cNvSpPr>
          <p:nvPr>
            <p:ph type="dt" sz="half" idx="10"/>
          </p:nvPr>
        </p:nvSpPr>
        <p:spPr/>
        <p:txBody>
          <a:bodyPr/>
          <a:lstStyle/>
          <a:p>
            <a:fld id="{5BEFCF09-949B-4E7E-B4B6-3E44BA69556D}"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11</a:t>
            </a:fld>
            <a:endParaRPr lang="de-DE"/>
          </a:p>
        </p:txBody>
      </p:sp>
    </p:spTree>
    <p:extLst>
      <p:ext uri="{BB962C8B-B14F-4D97-AF65-F5344CB8AC3E}">
        <p14:creationId xmlns:p14="http://schemas.microsoft.com/office/powerpoint/2010/main" val="3354261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DE" dirty="0" smtClean="0"/>
              <a:t>KD: Bedeutung und Darstellung Assoziation</a:t>
            </a:r>
            <a:endParaRPr lang="de-DE" dirty="0"/>
          </a:p>
        </p:txBody>
      </p:sp>
      <p:sp>
        <p:nvSpPr>
          <p:cNvPr id="7" name="Inhaltsplatzhalter 6"/>
          <p:cNvSpPr>
            <a:spLocks noGrp="1"/>
          </p:cNvSpPr>
          <p:nvPr>
            <p:ph idx="1"/>
          </p:nvPr>
        </p:nvSpPr>
        <p:spPr/>
        <p:txBody>
          <a:bodyPr>
            <a:normAutofit fontScale="92500" lnSpcReduction="20000"/>
          </a:bodyPr>
          <a:lstStyle/>
          <a:p>
            <a:r>
              <a:rPr lang="de-DE" dirty="0" smtClean="0"/>
              <a:t>Assoziationen beschreiben die Zugriffe zwischen Klassen, d.h. welche Klasse kann auf Attribute und Methoden anderer Klassen zugreifen</a:t>
            </a:r>
          </a:p>
          <a:p>
            <a:r>
              <a:rPr lang="de-DE" dirty="0" smtClean="0"/>
              <a:t>Darstellung als Linie zwischen den Klassen</a:t>
            </a:r>
          </a:p>
          <a:p>
            <a:r>
              <a:rPr lang="de-DE" dirty="0" smtClean="0"/>
              <a:t>Beispiel: </a:t>
            </a:r>
            <a:r>
              <a:rPr lang="de-DE" dirty="0" err="1" smtClean="0"/>
              <a:t>ungerichtete</a:t>
            </a:r>
            <a:r>
              <a:rPr lang="de-DE" dirty="0" smtClean="0"/>
              <a:t> Assoziation: keine Pfeile an Enden, Interaktion der Klassen nicht ersichtlich</a:t>
            </a:r>
          </a:p>
        </p:txBody>
      </p:sp>
      <p:pic>
        <p:nvPicPr>
          <p:cNvPr id="8" name="Inhaltsplatzhalter 7" descr="2 Klassen &quot;Buchhandlung&quot; und &quot;Kunde&quot;, je in einem Rechteck mit einer einfachen Linie verbunden." title="KD: Ungerichtete Assoziation"/>
          <p:cNvPicPr>
            <a:picLocks noGrp="1" noChangeAspect="1"/>
          </p:cNvPicPr>
          <p:nvPr>
            <p:ph idx="13"/>
          </p:nvPr>
        </p:nvPicPr>
        <p:blipFill>
          <a:blip r:embed="rId3"/>
          <a:stretch>
            <a:fillRect/>
          </a:stretch>
        </p:blipFill>
        <p:spPr>
          <a:xfrm>
            <a:off x="1928078" y="4597688"/>
            <a:ext cx="5451357" cy="739200"/>
          </a:xfrm>
          <a:prstGeom prst="rect">
            <a:avLst/>
          </a:prstGeom>
        </p:spPr>
      </p:pic>
      <p:sp>
        <p:nvSpPr>
          <p:cNvPr id="2" name="Datumsplatzhalter 1"/>
          <p:cNvSpPr>
            <a:spLocks noGrp="1"/>
          </p:cNvSpPr>
          <p:nvPr>
            <p:ph type="dt" sz="half" idx="10"/>
          </p:nvPr>
        </p:nvSpPr>
        <p:spPr/>
        <p:txBody>
          <a:bodyPr/>
          <a:lstStyle/>
          <a:p>
            <a:fld id="{7F81E2C0-5464-4B71-906D-EE01D8B91A6D}" type="datetime1">
              <a:rPr lang="de-DE" smtClean="0"/>
              <a:t>30.09.2016</a:t>
            </a:fld>
            <a:endParaRPr lang="de-DE"/>
          </a:p>
        </p:txBody>
      </p:sp>
      <p:sp>
        <p:nvSpPr>
          <p:cNvPr id="3" name="Fußzeilenplatzhalter 2"/>
          <p:cNvSpPr>
            <a:spLocks noGrp="1"/>
          </p:cNvSpPr>
          <p:nvPr>
            <p:ph type="ftr" sz="quarter" idx="11"/>
          </p:nvPr>
        </p:nvSpPr>
        <p:spPr/>
        <p:txBody>
          <a:bodyPr/>
          <a:lstStyle/>
          <a:p>
            <a:r>
              <a:rPr lang="de-DE" smtClean="0"/>
              <a:t>UML Einführung</a:t>
            </a:r>
            <a:endParaRPr lang="de-DE"/>
          </a:p>
        </p:txBody>
      </p:sp>
      <p:sp>
        <p:nvSpPr>
          <p:cNvPr id="5" name="Foliennummernplatzhalter 4"/>
          <p:cNvSpPr>
            <a:spLocks noGrp="1"/>
          </p:cNvSpPr>
          <p:nvPr>
            <p:ph type="sldNum" sz="quarter" idx="12"/>
          </p:nvPr>
        </p:nvSpPr>
        <p:spPr/>
        <p:txBody>
          <a:bodyPr/>
          <a:lstStyle/>
          <a:p>
            <a:fld id="{21B1A6CE-E5D0-4C07-8F5F-698DF204574E}" type="slidenum">
              <a:rPr lang="de-DE" smtClean="0"/>
              <a:t>12</a:t>
            </a:fld>
            <a:endParaRPr lang="de-DE"/>
          </a:p>
        </p:txBody>
      </p:sp>
    </p:spTree>
    <p:extLst>
      <p:ext uri="{BB962C8B-B14F-4D97-AF65-F5344CB8AC3E}">
        <p14:creationId xmlns:p14="http://schemas.microsoft.com/office/powerpoint/2010/main" val="950994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smtClean="0"/>
              <a:t>KD: gerichtete Assoziationen</a:t>
            </a:r>
            <a:endParaRPr lang="de-DE" dirty="0"/>
          </a:p>
        </p:txBody>
      </p:sp>
      <p:sp>
        <p:nvSpPr>
          <p:cNvPr id="7" name="Inhaltsplatzhalter 6"/>
          <p:cNvSpPr>
            <a:spLocks noGrp="1"/>
          </p:cNvSpPr>
          <p:nvPr>
            <p:ph idx="1"/>
          </p:nvPr>
        </p:nvSpPr>
        <p:spPr/>
        <p:txBody>
          <a:bodyPr>
            <a:normAutofit/>
          </a:bodyPr>
          <a:lstStyle/>
          <a:p>
            <a:r>
              <a:rPr lang="de-DE" dirty="0" smtClean="0"/>
              <a:t>Gerichtete Assoziationen haben Pfeile an Linienenden</a:t>
            </a:r>
          </a:p>
          <a:p>
            <a:pPr lvl="1"/>
            <a:r>
              <a:rPr lang="de-DE" dirty="0" smtClean="0"/>
              <a:t>Direktional: nur ein Ende hat eine Pfeilspitze</a:t>
            </a:r>
          </a:p>
          <a:p>
            <a:pPr lvl="1"/>
            <a:r>
              <a:rPr lang="de-DE" dirty="0" smtClean="0"/>
              <a:t>Bidirektional: beide Enden haben Pfeilspitze</a:t>
            </a:r>
          </a:p>
        </p:txBody>
      </p:sp>
      <p:pic>
        <p:nvPicPr>
          <p:cNvPr id="11" name="Inhaltsplatzhalter 10" descr="oben: 2 Klassen &quot;Bestellung&quot; und &quot;Buch&quot;, je in einem Rechteck mit einer einfachen Linie verbunden. Am Linienende des &quot;Buches&quot; ist ein offener Pfeil.&#10;&#10;unten: 2 Klassen &quot;Verkäufer&quot; und &quot;Kunde&quot;, je in einem Rechteck mit einer einfachen Linie verbunden. An beiden Linienenden ist ein offener Pfeil." title="KD: direktionale Assoziationen"/>
          <p:cNvPicPr>
            <a:picLocks noGrp="1" noChangeAspect="1"/>
          </p:cNvPicPr>
          <p:nvPr>
            <p:ph idx="13"/>
          </p:nvPr>
        </p:nvPicPr>
        <p:blipFill>
          <a:blip r:embed="rId3"/>
          <a:stretch>
            <a:fillRect/>
          </a:stretch>
        </p:blipFill>
        <p:spPr>
          <a:xfrm>
            <a:off x="1944868" y="4015288"/>
            <a:ext cx="5417776" cy="1904000"/>
          </a:xfrm>
          <a:prstGeom prst="rect">
            <a:avLst/>
          </a:prstGeom>
        </p:spPr>
      </p:pic>
      <p:sp>
        <p:nvSpPr>
          <p:cNvPr id="2" name="Datumsplatzhalter 1"/>
          <p:cNvSpPr>
            <a:spLocks noGrp="1"/>
          </p:cNvSpPr>
          <p:nvPr>
            <p:ph type="dt" sz="half" idx="10"/>
          </p:nvPr>
        </p:nvSpPr>
        <p:spPr/>
        <p:txBody>
          <a:bodyPr/>
          <a:lstStyle/>
          <a:p>
            <a:fld id="{7F81E2C0-5464-4B71-906D-EE01D8B91A6D}" type="datetime1">
              <a:rPr lang="de-DE" smtClean="0"/>
              <a:t>30.09.2016</a:t>
            </a:fld>
            <a:endParaRPr lang="de-DE"/>
          </a:p>
        </p:txBody>
      </p:sp>
      <p:sp>
        <p:nvSpPr>
          <p:cNvPr id="3" name="Fußzeilenplatzhalter 2"/>
          <p:cNvSpPr>
            <a:spLocks noGrp="1"/>
          </p:cNvSpPr>
          <p:nvPr>
            <p:ph type="ftr" sz="quarter" idx="11"/>
          </p:nvPr>
        </p:nvSpPr>
        <p:spPr/>
        <p:txBody>
          <a:bodyPr/>
          <a:lstStyle/>
          <a:p>
            <a:r>
              <a:rPr lang="de-DE" smtClean="0"/>
              <a:t>UML Einführung</a:t>
            </a:r>
            <a:endParaRPr lang="de-DE"/>
          </a:p>
        </p:txBody>
      </p:sp>
      <p:sp>
        <p:nvSpPr>
          <p:cNvPr id="5" name="Foliennummernplatzhalter 4"/>
          <p:cNvSpPr>
            <a:spLocks noGrp="1"/>
          </p:cNvSpPr>
          <p:nvPr>
            <p:ph type="sldNum" sz="quarter" idx="12"/>
          </p:nvPr>
        </p:nvSpPr>
        <p:spPr/>
        <p:txBody>
          <a:bodyPr/>
          <a:lstStyle/>
          <a:p>
            <a:fld id="{21B1A6CE-E5D0-4C07-8F5F-698DF204574E}" type="slidenum">
              <a:rPr lang="de-DE" smtClean="0"/>
              <a:t>13</a:t>
            </a:fld>
            <a:endParaRPr lang="de-DE"/>
          </a:p>
        </p:txBody>
      </p:sp>
    </p:spTree>
    <p:extLst>
      <p:ext uri="{BB962C8B-B14F-4D97-AF65-F5344CB8AC3E}">
        <p14:creationId xmlns:p14="http://schemas.microsoft.com/office/powerpoint/2010/main" val="799771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smtClean="0"/>
              <a:t>KD: Teil-Ganzes-Beziehung: Komposition</a:t>
            </a:r>
            <a:endParaRPr lang="de-DE" dirty="0"/>
          </a:p>
        </p:txBody>
      </p:sp>
      <p:sp>
        <p:nvSpPr>
          <p:cNvPr id="2" name="Inhaltsplatzhalter 1"/>
          <p:cNvSpPr>
            <a:spLocks noGrp="1"/>
          </p:cNvSpPr>
          <p:nvPr>
            <p:ph idx="1"/>
          </p:nvPr>
        </p:nvSpPr>
        <p:spPr>
          <a:xfrm>
            <a:off x="792954" y="1476754"/>
            <a:ext cx="7722395" cy="3019046"/>
          </a:xfrm>
        </p:spPr>
        <p:txBody>
          <a:bodyPr>
            <a:normAutofit fontScale="85000" lnSpcReduction="20000"/>
          </a:bodyPr>
          <a:lstStyle/>
          <a:p>
            <a:r>
              <a:rPr lang="de-DE" dirty="0" smtClean="0"/>
              <a:t>Komposition = Assoziation, welche starke Abhängigkeit einer Klasse darstellt</a:t>
            </a:r>
          </a:p>
          <a:p>
            <a:r>
              <a:rPr lang="de-DE" dirty="0" smtClean="0"/>
              <a:t>Beschreibt Beziehung zwischen einem Ganzen und seinen Teilen</a:t>
            </a:r>
          </a:p>
          <a:p>
            <a:r>
              <a:rPr lang="de-DE" dirty="0" smtClean="0"/>
              <a:t>Schwarz ausgefüllte Raute am „Ganzen“ </a:t>
            </a:r>
          </a:p>
          <a:p>
            <a:r>
              <a:rPr lang="de-DE" dirty="0" smtClean="0"/>
              <a:t>Klasse </a:t>
            </a:r>
            <a:r>
              <a:rPr lang="de-DE" dirty="0"/>
              <a:t>am </a:t>
            </a:r>
            <a:r>
              <a:rPr lang="de-DE" dirty="0" smtClean="0"/>
              <a:t>anderen Ende </a:t>
            </a:r>
            <a:r>
              <a:rPr lang="de-DE" dirty="0"/>
              <a:t>ist abhängig von anderer Klasse und kann ohne diese nicht existieren </a:t>
            </a:r>
            <a:endParaRPr lang="de-DE" dirty="0" smtClean="0"/>
          </a:p>
          <a:p>
            <a:r>
              <a:rPr lang="de-DE" dirty="0" smtClean="0"/>
              <a:t>Klasse Raum hängt </a:t>
            </a:r>
            <a:r>
              <a:rPr lang="de-DE" dirty="0"/>
              <a:t>von </a:t>
            </a:r>
            <a:r>
              <a:rPr lang="de-DE" dirty="0" smtClean="0"/>
              <a:t>Buchhandlung ab</a:t>
            </a:r>
            <a:r>
              <a:rPr lang="de-DE" dirty="0"/>
              <a:t>, wird </a:t>
            </a:r>
            <a:r>
              <a:rPr lang="de-DE" dirty="0" smtClean="0"/>
              <a:t>die Buchhandlung zerstört</a:t>
            </a:r>
            <a:r>
              <a:rPr lang="de-DE" dirty="0"/>
              <a:t>, dann auch </a:t>
            </a:r>
            <a:r>
              <a:rPr lang="de-DE" dirty="0" smtClean="0"/>
              <a:t>die enthaltenen Räume</a:t>
            </a:r>
            <a:endParaRPr lang="de-DE" dirty="0"/>
          </a:p>
          <a:p>
            <a:endParaRPr lang="de-DE" dirty="0" smtClean="0"/>
          </a:p>
        </p:txBody>
      </p:sp>
      <p:pic>
        <p:nvPicPr>
          <p:cNvPr id="8" name="Inhaltsplatzhalter 7" descr="2 Klassen &quot;Buchhandlung&quot; und &quot;Raum&quot; durch einfache Linie verbunden. Am Ende von &quot;Buchhandlung&quot; ist eine schwarze Raute." title="KD: Komposition"/>
          <p:cNvPicPr>
            <a:picLocks noGrp="1" noChangeAspect="1"/>
          </p:cNvPicPr>
          <p:nvPr>
            <p:ph idx="13"/>
          </p:nvPr>
        </p:nvPicPr>
        <p:blipFill>
          <a:blip r:embed="rId3"/>
          <a:stretch>
            <a:fillRect/>
          </a:stretch>
        </p:blipFill>
        <p:spPr>
          <a:xfrm>
            <a:off x="1911287" y="4597688"/>
            <a:ext cx="5484938" cy="739200"/>
          </a:xfrm>
          <a:prstGeom prst="rect">
            <a:avLst/>
          </a:prstGeom>
        </p:spPr>
      </p:pic>
      <p:sp>
        <p:nvSpPr>
          <p:cNvPr id="3" name="Datumsplatzhalter 2"/>
          <p:cNvSpPr>
            <a:spLocks noGrp="1"/>
          </p:cNvSpPr>
          <p:nvPr>
            <p:ph type="dt" sz="half" idx="10"/>
          </p:nvPr>
        </p:nvSpPr>
        <p:spPr/>
        <p:txBody>
          <a:bodyPr/>
          <a:lstStyle/>
          <a:p>
            <a:fld id="{4F926FDD-A231-40CC-A06E-5329553C2F1D}"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14</a:t>
            </a:fld>
            <a:endParaRPr lang="de-DE"/>
          </a:p>
        </p:txBody>
      </p:sp>
    </p:spTree>
    <p:extLst>
      <p:ext uri="{BB962C8B-B14F-4D97-AF65-F5344CB8AC3E}">
        <p14:creationId xmlns:p14="http://schemas.microsoft.com/office/powerpoint/2010/main" val="22132004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smtClean="0"/>
              <a:t>KD: Teil-Ganzes-Beziehung: Aggregation</a:t>
            </a:r>
            <a:endParaRPr lang="de-DE" dirty="0"/>
          </a:p>
        </p:txBody>
      </p:sp>
      <p:sp>
        <p:nvSpPr>
          <p:cNvPr id="2" name="Inhaltsplatzhalter 1"/>
          <p:cNvSpPr>
            <a:spLocks noGrp="1"/>
          </p:cNvSpPr>
          <p:nvPr>
            <p:ph idx="1"/>
          </p:nvPr>
        </p:nvSpPr>
        <p:spPr>
          <a:xfrm>
            <a:off x="792954" y="1476754"/>
            <a:ext cx="7722395" cy="3019046"/>
          </a:xfrm>
        </p:spPr>
        <p:txBody>
          <a:bodyPr>
            <a:normAutofit fontScale="92500" lnSpcReduction="10000"/>
          </a:bodyPr>
          <a:lstStyle/>
          <a:p>
            <a:r>
              <a:rPr lang="de-DE" dirty="0" smtClean="0"/>
              <a:t>Beschreibt Beziehung zwischen einem Ganzen und seinen Teilen</a:t>
            </a:r>
          </a:p>
          <a:p>
            <a:r>
              <a:rPr lang="de-DE" dirty="0" smtClean="0"/>
              <a:t>Weiße Raute am „Ganzen“ </a:t>
            </a:r>
          </a:p>
          <a:p>
            <a:r>
              <a:rPr lang="de-DE" dirty="0" smtClean="0"/>
              <a:t>Klasse </a:t>
            </a:r>
            <a:r>
              <a:rPr lang="de-DE" dirty="0"/>
              <a:t>am </a:t>
            </a:r>
            <a:r>
              <a:rPr lang="de-DE" dirty="0" smtClean="0"/>
              <a:t>anderen Ende </a:t>
            </a:r>
            <a:r>
              <a:rPr lang="de-DE" dirty="0"/>
              <a:t>ist abhängig von anderer </a:t>
            </a:r>
            <a:r>
              <a:rPr lang="de-DE" dirty="0" smtClean="0"/>
              <a:t>Klasse, kann jedoch auch eigenständig existieren</a:t>
            </a:r>
          </a:p>
          <a:p>
            <a:r>
              <a:rPr lang="de-DE" dirty="0" smtClean="0"/>
              <a:t>Klasse Buch hängt </a:t>
            </a:r>
            <a:r>
              <a:rPr lang="de-DE" dirty="0"/>
              <a:t>von </a:t>
            </a:r>
            <a:r>
              <a:rPr lang="de-DE" dirty="0" smtClean="0"/>
              <a:t>Buchhandlung ab</a:t>
            </a:r>
            <a:r>
              <a:rPr lang="de-DE" dirty="0"/>
              <a:t>, wird </a:t>
            </a:r>
            <a:r>
              <a:rPr lang="de-DE" dirty="0" smtClean="0"/>
              <a:t>die Buchhandlung zerstört</a:t>
            </a:r>
            <a:r>
              <a:rPr lang="de-DE" dirty="0"/>
              <a:t>, </a:t>
            </a:r>
            <a:r>
              <a:rPr lang="de-DE" dirty="0" smtClean="0"/>
              <a:t>können die Bücher jedoch weiter existieren</a:t>
            </a:r>
            <a:endParaRPr lang="de-DE" dirty="0"/>
          </a:p>
          <a:p>
            <a:endParaRPr lang="de-DE" dirty="0" smtClean="0"/>
          </a:p>
        </p:txBody>
      </p:sp>
      <p:pic>
        <p:nvPicPr>
          <p:cNvPr id="9" name="Inhaltsplatzhalter 8" descr="2 Klassen &quot;Buchhandlung&quot; und &quot;Buch&quot; durch einfache Linie verbunden. Am Ende von &quot;Buchhandlung&quot; ist eine weiße (oder ungefüllte) Raute." title="KD: Aggregation"/>
          <p:cNvPicPr>
            <a:picLocks noGrp="1" noChangeAspect="1"/>
          </p:cNvPicPr>
          <p:nvPr>
            <p:ph idx="13"/>
          </p:nvPr>
        </p:nvPicPr>
        <p:blipFill>
          <a:blip r:embed="rId3"/>
          <a:stretch>
            <a:fillRect/>
          </a:stretch>
        </p:blipFill>
        <p:spPr>
          <a:xfrm>
            <a:off x="1933675" y="4592088"/>
            <a:ext cx="5440163" cy="750400"/>
          </a:xfrm>
          <a:prstGeom prst="rect">
            <a:avLst/>
          </a:prstGeom>
        </p:spPr>
      </p:pic>
      <p:sp>
        <p:nvSpPr>
          <p:cNvPr id="3" name="Datumsplatzhalter 2"/>
          <p:cNvSpPr>
            <a:spLocks noGrp="1"/>
          </p:cNvSpPr>
          <p:nvPr>
            <p:ph type="dt" sz="half" idx="10"/>
          </p:nvPr>
        </p:nvSpPr>
        <p:spPr/>
        <p:txBody>
          <a:bodyPr/>
          <a:lstStyle/>
          <a:p>
            <a:fld id="{4F926FDD-A231-40CC-A06E-5329553C2F1D}"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15</a:t>
            </a:fld>
            <a:endParaRPr lang="de-DE"/>
          </a:p>
        </p:txBody>
      </p:sp>
    </p:spTree>
    <p:extLst>
      <p:ext uri="{BB962C8B-B14F-4D97-AF65-F5344CB8AC3E}">
        <p14:creationId xmlns:p14="http://schemas.microsoft.com/office/powerpoint/2010/main" val="17113618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KD: Rollen von Assoziationen</a:t>
            </a:r>
            <a:endParaRPr lang="de-DE" dirty="0"/>
          </a:p>
        </p:txBody>
      </p:sp>
      <p:sp>
        <p:nvSpPr>
          <p:cNvPr id="3" name="Inhaltsplatzhalter 2"/>
          <p:cNvSpPr>
            <a:spLocks noGrp="1"/>
          </p:cNvSpPr>
          <p:nvPr>
            <p:ph idx="1"/>
          </p:nvPr>
        </p:nvSpPr>
        <p:spPr>
          <a:xfrm>
            <a:off x="792954" y="1476754"/>
            <a:ext cx="7722395" cy="2887982"/>
          </a:xfrm>
        </p:spPr>
        <p:txBody>
          <a:bodyPr>
            <a:normAutofit lnSpcReduction="10000"/>
          </a:bodyPr>
          <a:lstStyle/>
          <a:p>
            <a:r>
              <a:rPr lang="de-DE" dirty="0"/>
              <a:t>B</a:t>
            </a:r>
            <a:r>
              <a:rPr lang="de-DE" dirty="0" smtClean="0"/>
              <a:t>eschreibt die Art, </a:t>
            </a:r>
            <a:r>
              <a:rPr lang="de-DE" dirty="0"/>
              <a:t>in der ein Objekt in der Assoziation beteiligt ist, d.h. welche Rolle das Objekt in </a:t>
            </a:r>
            <a:r>
              <a:rPr lang="de-DE" dirty="0" smtClean="0"/>
              <a:t>dieser einnimmt</a:t>
            </a:r>
          </a:p>
          <a:p>
            <a:r>
              <a:rPr lang="de-DE" dirty="0" smtClean="0"/>
              <a:t>Rollennamen können auch Sichtbarkeiten haben (+,-,#,~)</a:t>
            </a:r>
          </a:p>
          <a:p>
            <a:r>
              <a:rPr lang="de-DE" dirty="0" smtClean="0"/>
              <a:t>Im Beispiel nimmt der Verkäufer die Rolle Bedienung ein, der Kunde dagegen keine</a:t>
            </a:r>
          </a:p>
        </p:txBody>
      </p:sp>
      <p:pic>
        <p:nvPicPr>
          <p:cNvPr id="9" name="Inhaltsplatzhalter 8" descr="Zwei Klassen &quot;Verkäufer&quot; und &quot;Kunde&quot; durch Linie verbunden. Am Ende der Linie bei &quot;Verkäufer&quot; steht oberhalb der Linie &quot;+Bedienung&quot;" title="KD: Rollenbezeichnung"/>
          <p:cNvPicPr>
            <a:picLocks noGrp="1" noChangeAspect="1"/>
          </p:cNvPicPr>
          <p:nvPr>
            <p:ph idx="13"/>
          </p:nvPr>
        </p:nvPicPr>
        <p:blipFill>
          <a:blip r:embed="rId3"/>
          <a:stretch>
            <a:fillRect/>
          </a:stretch>
        </p:blipFill>
        <p:spPr>
          <a:xfrm>
            <a:off x="1900093" y="4552888"/>
            <a:ext cx="5507326" cy="828800"/>
          </a:xfrm>
          <a:prstGeom prst="rect">
            <a:avLst/>
          </a:prstGeom>
        </p:spPr>
      </p:pic>
      <p:sp>
        <p:nvSpPr>
          <p:cNvPr id="4" name="Datumsplatzhalter 3"/>
          <p:cNvSpPr>
            <a:spLocks noGrp="1"/>
          </p:cNvSpPr>
          <p:nvPr>
            <p:ph type="dt" sz="half" idx="10"/>
          </p:nvPr>
        </p:nvSpPr>
        <p:spPr/>
        <p:txBody>
          <a:bodyPr/>
          <a:lstStyle/>
          <a:p>
            <a:fld id="{08653D08-A44D-443E-9B29-A07536B2D187}"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16</a:t>
            </a:fld>
            <a:endParaRPr lang="de-DE"/>
          </a:p>
        </p:txBody>
      </p:sp>
    </p:spTree>
    <p:extLst>
      <p:ext uri="{BB962C8B-B14F-4D97-AF65-F5344CB8AC3E}">
        <p14:creationId xmlns:p14="http://schemas.microsoft.com/office/powerpoint/2010/main" val="12316139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KD: Beschriftung von Assoziationen</a:t>
            </a:r>
            <a:endParaRPr lang="de-DE" dirty="0"/>
          </a:p>
        </p:txBody>
      </p:sp>
      <p:sp>
        <p:nvSpPr>
          <p:cNvPr id="7" name="Inhaltsplatzhalter 6"/>
          <p:cNvSpPr>
            <a:spLocks noGrp="1"/>
          </p:cNvSpPr>
          <p:nvPr>
            <p:ph idx="1"/>
          </p:nvPr>
        </p:nvSpPr>
        <p:spPr>
          <a:xfrm>
            <a:off x="792954" y="1476754"/>
            <a:ext cx="7722395" cy="2936750"/>
          </a:xfrm>
        </p:spPr>
        <p:txBody>
          <a:bodyPr>
            <a:normAutofit fontScale="92500" lnSpcReduction="10000"/>
          </a:bodyPr>
          <a:lstStyle/>
          <a:p>
            <a:r>
              <a:rPr lang="de-DE" dirty="0" smtClean="0"/>
              <a:t>Veranschaulicht Bedeutung der Assoziation</a:t>
            </a:r>
          </a:p>
          <a:p>
            <a:r>
              <a:rPr lang="de-DE" dirty="0" smtClean="0"/>
              <a:t>Wird direkt über oder unter die Assoziation geschrieben</a:t>
            </a:r>
          </a:p>
          <a:p>
            <a:r>
              <a:rPr lang="de-DE" dirty="0" smtClean="0"/>
              <a:t>Optionale Leserichtung, gekennzeichnet als schwarzes Dreieck mit Spitze in Leserichtung</a:t>
            </a:r>
          </a:p>
          <a:p>
            <a:r>
              <a:rPr lang="de-DE" dirty="0" smtClean="0"/>
              <a:t>Beispiel: ein Verkäufer berät den Kunden, Dreieck zeigt von Verkäufer zu Kunde</a:t>
            </a:r>
            <a:endParaRPr lang="de-DE" dirty="0"/>
          </a:p>
        </p:txBody>
      </p:sp>
      <p:pic>
        <p:nvPicPr>
          <p:cNvPr id="8" name="Inhaltsplatzhalter 7" descr="2 Klassen, &quot;Verkäufer&quot; und &quot;Kunde&quot; durch einfache Linie verbunden. Auf der Linie steht &quot;berät&quot; mit einem schwarzen Dreieck rechts daneben, welches in Richtung &quot;Kunde&quot; zeigt." title="KD: Leserichtung einer Assoziation"/>
          <p:cNvPicPr>
            <a:picLocks noGrp="1" noChangeAspect="1"/>
          </p:cNvPicPr>
          <p:nvPr>
            <p:ph idx="13"/>
          </p:nvPr>
        </p:nvPicPr>
        <p:blipFill>
          <a:blip r:embed="rId2"/>
          <a:stretch>
            <a:fillRect/>
          </a:stretch>
        </p:blipFill>
        <p:spPr>
          <a:xfrm>
            <a:off x="1928078" y="4524888"/>
            <a:ext cx="5451357" cy="884800"/>
          </a:xfrm>
          <a:prstGeom prst="rect">
            <a:avLst/>
          </a:prstGeom>
        </p:spPr>
      </p:pic>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17</a:t>
            </a:fld>
            <a:endParaRPr lang="de-DE"/>
          </a:p>
        </p:txBody>
      </p:sp>
    </p:spTree>
    <p:extLst>
      <p:ext uri="{BB962C8B-B14F-4D97-AF65-F5344CB8AC3E}">
        <p14:creationId xmlns:p14="http://schemas.microsoft.com/office/powerpoint/2010/main" val="34802895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KD: Eigenschaften von Assoziationen: Multiplizitäten</a:t>
            </a:r>
            <a:endParaRPr lang="de-DE" dirty="0"/>
          </a:p>
        </p:txBody>
      </p:sp>
      <p:sp>
        <p:nvSpPr>
          <p:cNvPr id="3" name="Inhaltsplatzhalter 2"/>
          <p:cNvSpPr>
            <a:spLocks noGrp="1"/>
          </p:cNvSpPr>
          <p:nvPr>
            <p:ph idx="1"/>
          </p:nvPr>
        </p:nvSpPr>
        <p:spPr>
          <a:xfrm>
            <a:off x="792954" y="1476754"/>
            <a:ext cx="7722395" cy="3265934"/>
          </a:xfrm>
        </p:spPr>
        <p:txBody>
          <a:bodyPr>
            <a:normAutofit fontScale="92500" lnSpcReduction="10000"/>
          </a:bodyPr>
          <a:lstStyle/>
          <a:p>
            <a:r>
              <a:rPr lang="de-DE" dirty="0" smtClean="0"/>
              <a:t>Angabe von Multiplizitäten an Relationen</a:t>
            </a:r>
          </a:p>
          <a:p>
            <a:pPr lvl="1"/>
            <a:r>
              <a:rPr lang="de-DE" dirty="0" smtClean="0"/>
              <a:t>1:1</a:t>
            </a:r>
          </a:p>
          <a:p>
            <a:pPr lvl="1"/>
            <a:r>
              <a:rPr lang="de-DE" dirty="0" smtClean="0"/>
              <a:t>1:n (im Beispiel)</a:t>
            </a:r>
          </a:p>
          <a:p>
            <a:pPr lvl="1"/>
            <a:r>
              <a:rPr lang="de-DE" dirty="0" smtClean="0"/>
              <a:t>n:m</a:t>
            </a:r>
          </a:p>
          <a:p>
            <a:r>
              <a:rPr lang="de-DE" dirty="0" smtClean="0"/>
              <a:t>Angabe von Unter-und Obergrenze möglich: </a:t>
            </a:r>
            <a:r>
              <a:rPr lang="de-DE" dirty="0" err="1" smtClean="0"/>
              <a:t>n..m</a:t>
            </a:r>
            <a:endParaRPr lang="de-DE" dirty="0" smtClean="0"/>
          </a:p>
          <a:p>
            <a:r>
              <a:rPr lang="de-DE" dirty="0" smtClean="0"/>
              <a:t>Ohne Angabe: 1</a:t>
            </a:r>
          </a:p>
          <a:p>
            <a:r>
              <a:rPr lang="de-DE" dirty="0" smtClean="0"/>
              <a:t>Beispiel: In einem Regal können 0 bis 20 Bücher stehen. Ein Buch steht in genau einem Regal</a:t>
            </a:r>
          </a:p>
        </p:txBody>
      </p:sp>
      <p:pic>
        <p:nvPicPr>
          <p:cNvPr id="8" name="Inhaltsplatzhalter 7" descr="2 Klassen, &quot;Regal&quot; und &quot;Buch&quot;, sind durch eine einfache Linie verbunden. Am Assoziationsende von &quot;Regal&quot; steht unterhalb der Linie eine &quot;1&quot;, am Ende von &quot;Buch&quot; steht unterhalb &quot;0..20&quot;" title="KD: Multiplizität von Assoziationen"/>
          <p:cNvPicPr>
            <a:picLocks noGrp="1" noChangeAspect="1"/>
          </p:cNvPicPr>
          <p:nvPr>
            <p:ph idx="13"/>
          </p:nvPr>
        </p:nvPicPr>
        <p:blipFill>
          <a:blip r:embed="rId3"/>
          <a:stretch>
            <a:fillRect/>
          </a:stretch>
        </p:blipFill>
        <p:spPr>
          <a:xfrm>
            <a:off x="1934069" y="4890588"/>
            <a:ext cx="5440163" cy="940800"/>
          </a:xfrm>
          <a:prstGeom prst="rect">
            <a:avLst/>
          </a:prstGeom>
        </p:spPr>
      </p:pic>
      <p:sp>
        <p:nvSpPr>
          <p:cNvPr id="4" name="Datumsplatzhalter 3"/>
          <p:cNvSpPr>
            <a:spLocks noGrp="1"/>
          </p:cNvSpPr>
          <p:nvPr>
            <p:ph type="dt" sz="half" idx="10"/>
          </p:nvPr>
        </p:nvSpPr>
        <p:spPr/>
        <p:txBody>
          <a:bodyPr/>
          <a:lstStyle/>
          <a:p>
            <a:fld id="{1517A32D-1C6D-4DC7-8C2C-84DC012823AA}"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18</a:t>
            </a:fld>
            <a:endParaRPr lang="de-DE"/>
          </a:p>
        </p:txBody>
      </p:sp>
    </p:spTree>
    <p:extLst>
      <p:ext uri="{BB962C8B-B14F-4D97-AF65-F5344CB8AC3E}">
        <p14:creationId xmlns:p14="http://schemas.microsoft.com/office/powerpoint/2010/main" val="34983812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KD: Vererbung</a:t>
            </a:r>
            <a:endParaRPr lang="de-DE" dirty="0"/>
          </a:p>
        </p:txBody>
      </p:sp>
      <p:sp>
        <p:nvSpPr>
          <p:cNvPr id="2" name="Inhaltsplatzhalter 1"/>
          <p:cNvSpPr>
            <a:spLocks noGrp="1"/>
          </p:cNvSpPr>
          <p:nvPr>
            <p:ph sz="half" idx="1"/>
          </p:nvPr>
        </p:nvSpPr>
        <p:spPr/>
        <p:txBody>
          <a:bodyPr>
            <a:normAutofit fontScale="92500" lnSpcReduction="20000"/>
          </a:bodyPr>
          <a:lstStyle/>
          <a:p>
            <a:r>
              <a:rPr lang="de-DE" dirty="0" smtClean="0"/>
              <a:t>Attribute, Methoden und Assoziationen können zwischen Klassen vererbt werden</a:t>
            </a:r>
          </a:p>
          <a:p>
            <a:r>
              <a:rPr lang="de-DE" dirty="0" smtClean="0"/>
              <a:t>Verbindungslinie mit geschlossenem, ungefülltem Pfeil an einem Ende (Dreieck)</a:t>
            </a:r>
          </a:p>
          <a:p>
            <a:r>
              <a:rPr lang="de-DE" dirty="0" smtClean="0"/>
              <a:t>Klasse, welche ausgehende Assoziation(Unterklasse) hat, erbt Eigenschaften von Elternklasse (Oberklasse)</a:t>
            </a:r>
            <a:endParaRPr lang="de-DE" dirty="0"/>
          </a:p>
        </p:txBody>
      </p:sp>
      <p:pic>
        <p:nvPicPr>
          <p:cNvPr id="9" name="Inhaltsplatzhalter 8" descr="3 Klassen. Die Klasse &quot;Mitarbeiter&quot; ist oberhalb der beiden Klassen &quot;Verkäufer&quot; und &quot;Abteilungsleiter&quot;, welche nebeneinander stehen, positioniert. Von &quot;Mitarbeiter&quot; geht je eine Linie zu &quot;Verkäufer&quot; und zu &quot;Abteilungsleiter&quot;. An beiden Linienenden ist bei &quot;Mitarbeiter&quot; ein weißes Dreieck mit Spitze in Richtung &quot;Mitarbeiter&quot;." title="KD: Vererbung"/>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819850" y="2717966"/>
            <a:ext cx="3596875" cy="2093581"/>
          </a:xfrm>
          <a:prstGeom prst="rect">
            <a:avLst/>
          </a:prstGeom>
        </p:spPr>
      </p:pic>
      <p:sp>
        <p:nvSpPr>
          <p:cNvPr id="3" name="Datumsplatzhalter 2"/>
          <p:cNvSpPr>
            <a:spLocks noGrp="1"/>
          </p:cNvSpPr>
          <p:nvPr>
            <p:ph type="dt" sz="half" idx="10"/>
          </p:nvPr>
        </p:nvSpPr>
        <p:spPr/>
        <p:txBody>
          <a:bodyPr/>
          <a:lstStyle/>
          <a:p>
            <a:fld id="{4BF6CB34-3437-4EFA-92D0-84141636724C}"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19</a:t>
            </a:fld>
            <a:endParaRPr lang="de-DE"/>
          </a:p>
        </p:txBody>
      </p:sp>
    </p:spTree>
    <p:extLst>
      <p:ext uri="{BB962C8B-B14F-4D97-AF65-F5344CB8AC3E}">
        <p14:creationId xmlns:p14="http://schemas.microsoft.com/office/powerpoint/2010/main" val="1139332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Eigenschaften der UML</a:t>
            </a:r>
            <a:endParaRPr lang="de-DE" dirty="0"/>
          </a:p>
        </p:txBody>
      </p:sp>
      <p:sp>
        <p:nvSpPr>
          <p:cNvPr id="3" name="Inhaltsplatzhalter 2"/>
          <p:cNvSpPr>
            <a:spLocks noGrp="1"/>
          </p:cNvSpPr>
          <p:nvPr>
            <p:ph idx="1"/>
          </p:nvPr>
        </p:nvSpPr>
        <p:spPr/>
        <p:txBody>
          <a:bodyPr>
            <a:normAutofit fontScale="85000" lnSpcReduction="20000"/>
          </a:bodyPr>
          <a:lstStyle/>
          <a:p>
            <a:r>
              <a:rPr lang="de-DE" dirty="0" smtClean="0"/>
              <a:t>UML: Unified Modeling Language</a:t>
            </a:r>
          </a:p>
          <a:p>
            <a:r>
              <a:rPr lang="de-DE" dirty="0" smtClean="0"/>
              <a:t>1997 durch die </a:t>
            </a:r>
            <a:r>
              <a:rPr lang="de-DE" dirty="0" err="1" smtClean="0"/>
              <a:t>Object</a:t>
            </a:r>
            <a:r>
              <a:rPr lang="de-DE" dirty="0" smtClean="0"/>
              <a:t> Management Group (OMG</a:t>
            </a:r>
            <a:r>
              <a:rPr lang="de-DE" dirty="0"/>
              <a:t>) </a:t>
            </a:r>
            <a:r>
              <a:rPr lang="de-DE" dirty="0" smtClean="0"/>
              <a:t>standardisiert</a:t>
            </a:r>
          </a:p>
          <a:p>
            <a:r>
              <a:rPr lang="de-DE" dirty="0" smtClean="0"/>
              <a:t>Modellierungssprache, keine Programmiersprache</a:t>
            </a:r>
          </a:p>
          <a:p>
            <a:r>
              <a:rPr lang="de-DE" dirty="0" smtClean="0"/>
              <a:t>Ursprung: Modellierung von objektorientierten (OO) Systemen, jedoch auch für beliebige Bereiche anwendbar</a:t>
            </a:r>
          </a:p>
          <a:p>
            <a:r>
              <a:rPr lang="de-DE" dirty="0" smtClean="0">
                <a:sym typeface="Wingdings" panose="05000000000000000000" pitchFamily="2" charset="2"/>
              </a:rPr>
              <a:t> effektive Beschreibung von unterschiedlichen Komponenten von Systemen</a:t>
            </a:r>
          </a:p>
          <a:p>
            <a:pPr lvl="1"/>
            <a:r>
              <a:rPr lang="de-DE" dirty="0" smtClean="0">
                <a:sym typeface="Wingdings" panose="05000000000000000000" pitchFamily="2" charset="2"/>
              </a:rPr>
              <a:t>Analyse</a:t>
            </a:r>
          </a:p>
          <a:p>
            <a:pPr lvl="1"/>
            <a:r>
              <a:rPr lang="de-DE" dirty="0" smtClean="0">
                <a:sym typeface="Wingdings" panose="05000000000000000000" pitchFamily="2" charset="2"/>
              </a:rPr>
              <a:t>Entwurf</a:t>
            </a:r>
          </a:p>
          <a:p>
            <a:pPr lvl="1"/>
            <a:r>
              <a:rPr lang="de-DE" dirty="0" smtClean="0">
                <a:sym typeface="Wingdings" panose="05000000000000000000" pitchFamily="2" charset="2"/>
              </a:rPr>
              <a:t>Entwicklung</a:t>
            </a:r>
          </a:p>
          <a:p>
            <a:pPr lvl="1"/>
            <a:r>
              <a:rPr lang="de-DE" dirty="0" smtClean="0">
                <a:sym typeface="Wingdings" panose="05000000000000000000" pitchFamily="2" charset="2"/>
              </a:rPr>
              <a:t>etc.</a:t>
            </a:r>
          </a:p>
          <a:p>
            <a:r>
              <a:rPr lang="de-DE" dirty="0" smtClean="0">
                <a:sym typeface="Wingdings" panose="05000000000000000000" pitchFamily="2" charset="2"/>
              </a:rPr>
              <a:t>Bis heute 14 verschiedene Diagramme, die in Struktur- und Verhaltensdiagramme aufgeteilt werden</a:t>
            </a:r>
            <a:endParaRPr lang="de-DE" dirty="0" smtClean="0"/>
          </a:p>
          <a:p>
            <a:endParaRPr lang="de-DE" dirty="0"/>
          </a:p>
        </p:txBody>
      </p:sp>
      <p:sp>
        <p:nvSpPr>
          <p:cNvPr id="4" name="Datumsplatzhalter 3"/>
          <p:cNvSpPr>
            <a:spLocks noGrp="1"/>
          </p:cNvSpPr>
          <p:nvPr>
            <p:ph type="dt" sz="half" idx="10"/>
          </p:nvPr>
        </p:nvSpPr>
        <p:spPr/>
        <p:txBody>
          <a:bodyPr/>
          <a:lstStyle/>
          <a:p>
            <a:fld id="{02CE58E2-0A0E-4184-9A4C-C84C7B566ED5}"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2</a:t>
            </a:fld>
            <a:endParaRPr lang="de-DE"/>
          </a:p>
        </p:txBody>
      </p:sp>
    </p:spTree>
    <p:extLst>
      <p:ext uri="{BB962C8B-B14F-4D97-AF65-F5344CB8AC3E}">
        <p14:creationId xmlns:p14="http://schemas.microsoft.com/office/powerpoint/2010/main" val="38248393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KD: Beispiel</a:t>
            </a:r>
            <a:endParaRPr lang="de-DE" dirty="0"/>
          </a:p>
        </p:txBody>
      </p:sp>
      <p:pic>
        <p:nvPicPr>
          <p:cNvPr id="7" name="Inhaltsplatzhalter 6" descr="3 Klassen sind linear verbunden.&#10;&quot;NaviGerät&quot; hat eine ungerichtete Verbindung mit Namen „berechnet“ zu &quot;Route&quot; mit jeweils Stern als Multiplizität an beiden Verbindungsenden. &quot;Route&quot; zu &quot;Routenabschnitt ist mittels einer Komposition mit Stern als Multiplizität bei „Routenabschnitt“. Sonst gibt es keine Verbindungen.&#10;Die Klassen „Route“ und „Routenabschnitt“ haben Attribute. „Route“: „Länge: Double“ und „Dauer: Double“. „Routenabschnitt“ besitzt „Straßenname: String“, „Anfangspunkt: Position“ und „Endpunkt: Position“" title="KD: Navigationsbeispiel"/>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2164" y="1572616"/>
            <a:ext cx="7723185" cy="4379518"/>
          </a:xfrm>
          <a:prstGeom prst="rect">
            <a:avLst/>
          </a:prstGeom>
        </p:spPr>
      </p:pic>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20</a:t>
            </a:fld>
            <a:endParaRPr lang="de-DE"/>
          </a:p>
        </p:txBody>
      </p:sp>
    </p:spTree>
    <p:extLst>
      <p:ext uri="{BB962C8B-B14F-4D97-AF65-F5344CB8AC3E}">
        <p14:creationId xmlns:p14="http://schemas.microsoft.com/office/powerpoint/2010/main" val="6344933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Anwendungsfalldiagramm</a:t>
            </a:r>
            <a:endParaRPr lang="de-DE" dirty="0"/>
          </a:p>
        </p:txBody>
      </p:sp>
      <p:sp>
        <p:nvSpPr>
          <p:cNvPr id="2" name="Untertitel 1"/>
          <p:cNvSpPr>
            <a:spLocks noGrp="1"/>
          </p:cNvSpPr>
          <p:nvPr>
            <p:ph type="subTitle" idx="1"/>
          </p:nvPr>
        </p:nvSpPr>
        <p:spPr/>
        <p:txBody>
          <a:bodyPr/>
          <a:lstStyle/>
          <a:p>
            <a:r>
              <a:rPr lang="de-DE" dirty="0" err="1" smtClean="0"/>
              <a:t>Verhaltendsdiagramm</a:t>
            </a:r>
            <a:endParaRPr lang="de-DE" dirty="0"/>
          </a:p>
        </p:txBody>
      </p:sp>
    </p:spTree>
    <p:extLst>
      <p:ext uri="{BB962C8B-B14F-4D97-AF65-F5344CB8AC3E}">
        <p14:creationId xmlns:p14="http://schemas.microsoft.com/office/powerpoint/2010/main" val="41913341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Anwendungsfalldiagramm (AF): Einleitung</a:t>
            </a:r>
            <a:endParaRPr lang="de-DE" dirty="0"/>
          </a:p>
        </p:txBody>
      </p:sp>
      <p:sp>
        <p:nvSpPr>
          <p:cNvPr id="3" name="Inhaltsplatzhalter 2"/>
          <p:cNvSpPr>
            <a:spLocks noGrp="1"/>
          </p:cNvSpPr>
          <p:nvPr>
            <p:ph idx="1"/>
          </p:nvPr>
        </p:nvSpPr>
        <p:spPr/>
        <p:txBody>
          <a:bodyPr>
            <a:normAutofit fontScale="92500" lnSpcReduction="20000"/>
          </a:bodyPr>
          <a:lstStyle/>
          <a:p>
            <a:r>
              <a:rPr lang="de-DE" dirty="0" smtClean="0"/>
              <a:t>Grobe Ordnung der Anforderungen an ein System</a:t>
            </a:r>
          </a:p>
          <a:p>
            <a:r>
              <a:rPr lang="de-DE" dirty="0" smtClean="0"/>
              <a:t>Überblick über bereitgestellte Funktionalitäten (genannt Anwendungsfall)</a:t>
            </a:r>
          </a:p>
          <a:p>
            <a:r>
              <a:rPr lang="de-DE" dirty="0" smtClean="0"/>
              <a:t>Stellen nur Funktionalität dar, nicht WIE diese realisiert wird</a:t>
            </a:r>
          </a:p>
          <a:p>
            <a:r>
              <a:rPr lang="de-DE" dirty="0" smtClean="0"/>
              <a:t>Interaktion von Akteuren (Personen, Maschinen) und System</a:t>
            </a:r>
          </a:p>
          <a:p>
            <a:r>
              <a:rPr lang="de-DE" dirty="0" smtClean="0"/>
              <a:t>Welche Akteure nutzen welche Funktionen</a:t>
            </a:r>
          </a:p>
          <a:p>
            <a:r>
              <a:rPr lang="de-DE" dirty="0" smtClean="0"/>
              <a:t>Beantworte die Fragen:</a:t>
            </a:r>
          </a:p>
          <a:p>
            <a:pPr marL="914400" lvl="1" indent="-457200">
              <a:buFont typeface="+mj-lt"/>
              <a:buAutoNum type="arabicPeriod"/>
            </a:pPr>
            <a:r>
              <a:rPr lang="de-DE" dirty="0" smtClean="0"/>
              <a:t>Was wird beschrieben? (Das System)</a:t>
            </a:r>
          </a:p>
          <a:p>
            <a:pPr marL="914400" lvl="1" indent="-457200">
              <a:buFont typeface="+mj-lt"/>
              <a:buAutoNum type="arabicPeriod"/>
            </a:pPr>
            <a:r>
              <a:rPr lang="de-DE" dirty="0" smtClean="0"/>
              <a:t>Wer interagiert mit dem System? (Akteur)</a:t>
            </a:r>
          </a:p>
          <a:p>
            <a:pPr marL="914400" lvl="1" indent="-457200">
              <a:buFont typeface="+mj-lt"/>
              <a:buAutoNum type="arabicPeriod"/>
            </a:pPr>
            <a:r>
              <a:rPr lang="de-DE" dirty="0" smtClean="0"/>
              <a:t>Was kann der Akteur machen? (Anwendungsfall) [1]</a:t>
            </a:r>
            <a:endParaRPr lang="de-DE" dirty="0"/>
          </a:p>
        </p:txBody>
      </p:sp>
      <p:sp>
        <p:nvSpPr>
          <p:cNvPr id="4" name="Datumsplatzhalter 3"/>
          <p:cNvSpPr>
            <a:spLocks noGrp="1"/>
          </p:cNvSpPr>
          <p:nvPr>
            <p:ph type="dt" sz="half" idx="10"/>
          </p:nvPr>
        </p:nvSpPr>
        <p:spPr/>
        <p:txBody>
          <a:bodyPr/>
          <a:lstStyle/>
          <a:p>
            <a:fld id="{7CE39EF0-A00C-43E9-9352-BF57CAE97692}" type="datetime1">
              <a:rPr lang="de-DE" smtClean="0"/>
              <a:t>30.09.2016</a:t>
            </a:fld>
            <a:endParaRPr lang="de-DE"/>
          </a:p>
        </p:txBody>
      </p:sp>
      <p:sp>
        <p:nvSpPr>
          <p:cNvPr id="5" name="Fußzeilenplatzhalter 4"/>
          <p:cNvSpPr>
            <a:spLocks noGrp="1"/>
          </p:cNvSpPr>
          <p:nvPr>
            <p:ph type="ftr" sz="quarter" idx="11"/>
          </p:nvPr>
        </p:nvSpPr>
        <p:spPr/>
        <p:txBody>
          <a:bodyPr/>
          <a:lstStyle/>
          <a:p>
            <a:r>
              <a:rPr lang="de-DE" dirty="0" smtClean="0"/>
              <a:t>UML Einführung</a:t>
            </a:r>
            <a:endParaRPr lang="de-DE" dirty="0"/>
          </a:p>
        </p:txBody>
      </p:sp>
      <p:sp>
        <p:nvSpPr>
          <p:cNvPr id="6" name="Foliennummernplatzhalter 5"/>
          <p:cNvSpPr>
            <a:spLocks noGrp="1"/>
          </p:cNvSpPr>
          <p:nvPr>
            <p:ph type="sldNum" sz="quarter" idx="12"/>
          </p:nvPr>
        </p:nvSpPr>
        <p:spPr/>
        <p:txBody>
          <a:bodyPr/>
          <a:lstStyle/>
          <a:p>
            <a:fld id="{21B1A6CE-E5D0-4C07-8F5F-698DF204574E}" type="slidenum">
              <a:rPr lang="de-DE" smtClean="0"/>
              <a:t>22</a:t>
            </a:fld>
            <a:endParaRPr lang="de-DE"/>
          </a:p>
        </p:txBody>
      </p:sp>
    </p:spTree>
    <p:extLst>
      <p:ext uri="{BB962C8B-B14F-4D97-AF65-F5344CB8AC3E}">
        <p14:creationId xmlns:p14="http://schemas.microsoft.com/office/powerpoint/2010/main" val="8740656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smtClean="0"/>
              <a:t>AF: System und Anwendungsfälle</a:t>
            </a:r>
            <a:endParaRPr lang="de-DE" dirty="0"/>
          </a:p>
        </p:txBody>
      </p:sp>
      <p:sp>
        <p:nvSpPr>
          <p:cNvPr id="8" name="Inhaltsplatzhalter 7"/>
          <p:cNvSpPr>
            <a:spLocks noGrp="1"/>
          </p:cNvSpPr>
          <p:nvPr>
            <p:ph sz="half" idx="1"/>
          </p:nvPr>
        </p:nvSpPr>
        <p:spPr/>
        <p:txBody>
          <a:bodyPr>
            <a:normAutofit fontScale="85000" lnSpcReduction="20000"/>
          </a:bodyPr>
          <a:lstStyle/>
          <a:p>
            <a:r>
              <a:rPr lang="de-DE" dirty="0" smtClean="0"/>
              <a:t>Systemgrenze: umfasst ein System und enthält Anwendungsfälle, mit denen Akteur interagiert</a:t>
            </a:r>
          </a:p>
          <a:p>
            <a:r>
              <a:rPr lang="de-DE" dirty="0" smtClean="0"/>
              <a:t>Darstellung als Rechteck mit optionalem Namen oben</a:t>
            </a:r>
          </a:p>
          <a:p>
            <a:r>
              <a:rPr lang="de-DE" dirty="0" smtClean="0"/>
              <a:t>Anwendungsfall: spezifiziert vom System bereitgestellte abgeschlossene Menge von Funktionen</a:t>
            </a:r>
          </a:p>
          <a:p>
            <a:r>
              <a:rPr lang="de-DE" dirty="0" smtClean="0"/>
              <a:t>Darstellung als Ellipse (pro Funktion je eine Ellipse) mit Namen darin</a:t>
            </a:r>
            <a:endParaRPr lang="de-DE" dirty="0"/>
          </a:p>
        </p:txBody>
      </p:sp>
      <p:pic>
        <p:nvPicPr>
          <p:cNvPr id="24" name="Inhaltsplatzhalter 23" descr="Ein System wird als Rechteck mit dem Namen „Buchhandlung“ in oberer, linker Ecke, dargestellt. Darin enthalten ist ein Anwendungsfall als Ellipse mit dem Namen &quot;Buch kaufen&quot; mittig in der Ellipse." title="AF: System + Anwendungsfall"/>
          <p:cNvPicPr>
            <a:picLocks noGrp="1" noChangeAspect="1"/>
          </p:cNvPicPr>
          <p:nvPr>
            <p:ph sz="half" idx="2"/>
          </p:nvPr>
        </p:nvPicPr>
        <p:blipFill>
          <a:blip r:embed="rId2"/>
          <a:stretch>
            <a:fillRect/>
          </a:stretch>
        </p:blipFill>
        <p:spPr>
          <a:xfrm>
            <a:off x="5051162" y="2471156"/>
            <a:ext cx="3134250" cy="2587200"/>
          </a:xfrm>
          <a:prstGeom prst="rect">
            <a:avLst/>
          </a:prstGeom>
        </p:spPr>
      </p:pic>
      <p:sp>
        <p:nvSpPr>
          <p:cNvPr id="4" name="Datumsplatzhalter 3"/>
          <p:cNvSpPr>
            <a:spLocks noGrp="1"/>
          </p:cNvSpPr>
          <p:nvPr>
            <p:ph type="dt" sz="half" idx="10"/>
          </p:nvPr>
        </p:nvSpPr>
        <p:spPr/>
        <p:txBody>
          <a:bodyPr/>
          <a:lstStyle/>
          <a:p>
            <a:fld id="{27EBF5E7-6254-492C-B40B-3EBEF7C48ED4}"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pPr/>
              <a:t>23</a:t>
            </a:fld>
            <a:endParaRPr lang="de-DE"/>
          </a:p>
        </p:txBody>
      </p:sp>
    </p:spTree>
    <p:extLst>
      <p:ext uri="{BB962C8B-B14F-4D97-AF65-F5344CB8AC3E}">
        <p14:creationId xmlns:p14="http://schemas.microsoft.com/office/powerpoint/2010/main" val="6896503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AF: Akteure</a:t>
            </a:r>
            <a:endParaRPr lang="de-DE" dirty="0"/>
          </a:p>
        </p:txBody>
      </p:sp>
      <p:sp>
        <p:nvSpPr>
          <p:cNvPr id="8" name="Inhaltsplatzhalter 7"/>
          <p:cNvSpPr>
            <a:spLocks noGrp="1"/>
          </p:cNvSpPr>
          <p:nvPr>
            <p:ph idx="1"/>
          </p:nvPr>
        </p:nvSpPr>
        <p:spPr/>
        <p:txBody>
          <a:bodyPr>
            <a:normAutofit fontScale="92500" lnSpcReduction="20000"/>
          </a:bodyPr>
          <a:lstStyle/>
          <a:p>
            <a:r>
              <a:rPr lang="de-DE" dirty="0" smtClean="0"/>
              <a:t>Akteur modelliert Typ oder Rolle, welche während der Interaktion mit System eingenommen wird</a:t>
            </a:r>
          </a:p>
          <a:p>
            <a:r>
              <a:rPr lang="de-DE" dirty="0" smtClean="0"/>
              <a:t>Menschlicher Akteur: Darstellung als Strichmännchen mit Bezeichnung darunter</a:t>
            </a:r>
          </a:p>
          <a:p>
            <a:r>
              <a:rPr lang="de-DE" dirty="0" smtClean="0"/>
              <a:t>Maschineller Akteur: Rechteck mit Stereotyp Akteur und Name</a:t>
            </a:r>
          </a:p>
        </p:txBody>
      </p:sp>
      <p:pic>
        <p:nvPicPr>
          <p:cNvPr id="7" name="Inhaltsplatzhalter 6" descr="2 Darstellungen von Akteuren: Menschlich und System/Maschine.&#10;Ein menschlicher Akteur ist ein Strichmännchen mit dem Namen (hier „Kunde“)  direkt darunter positioniert. Der zweite Akteur ist ein Systemakteur, dargestellt als Rechteck mit dem Stereotyp „&lt;&lt;Akteur&gt;&gt;“ und Name „Kasse“. Der Stereotyp wird dabei über den Namen in eine eigene Zeile positioniert.&#10;" title="AF: Akteure"/>
          <p:cNvPicPr>
            <a:picLocks noGrp="1" noChangeAspect="1"/>
          </p:cNvPicPr>
          <p:nvPr>
            <p:ph idx="13"/>
          </p:nvPr>
        </p:nvPicPr>
        <p:blipFill>
          <a:blip r:embed="rId3"/>
          <a:stretch>
            <a:fillRect/>
          </a:stretch>
        </p:blipFill>
        <p:spPr>
          <a:xfrm>
            <a:off x="1996430" y="3868738"/>
            <a:ext cx="5314652" cy="2197100"/>
          </a:xfrm>
          <a:prstGeom prst="rect">
            <a:avLst/>
          </a:prstGeom>
        </p:spPr>
      </p:pic>
      <p:sp>
        <p:nvSpPr>
          <p:cNvPr id="3" name="Datumsplatzhalter 2"/>
          <p:cNvSpPr>
            <a:spLocks noGrp="1"/>
          </p:cNvSpPr>
          <p:nvPr>
            <p:ph type="dt" sz="half" idx="10"/>
          </p:nvPr>
        </p:nvSpPr>
        <p:spPr/>
        <p:txBody>
          <a:bodyPr/>
          <a:lstStyle/>
          <a:p>
            <a:fld id="{1ED517EC-7F4E-437B-89FF-E61A8466138C}" type="datetime1">
              <a:rPr lang="de-DE" smtClean="0"/>
              <a:pPr/>
              <a:t>30.09.2016</a:t>
            </a:fld>
            <a:endParaRPr lang="de-DE"/>
          </a:p>
        </p:txBody>
      </p:sp>
      <p:sp>
        <p:nvSpPr>
          <p:cNvPr id="4" name="Fußzeilenplatzhalter 3"/>
          <p:cNvSpPr>
            <a:spLocks noGrp="1"/>
          </p:cNvSpPr>
          <p:nvPr>
            <p:ph type="ftr" sz="quarter" idx="11"/>
          </p:nvPr>
        </p:nvSpPr>
        <p:spPr/>
        <p:txBody>
          <a:bodyPr/>
          <a:lstStyle/>
          <a:p>
            <a:r>
              <a:rPr lang="de-DE" smtClean="0"/>
              <a:t>UML Einführung</a:t>
            </a:r>
            <a:endParaRPr lang="de-DE"/>
          </a:p>
        </p:txBody>
      </p:sp>
      <p:sp>
        <p:nvSpPr>
          <p:cNvPr id="5" name="Foliennummernplatzhalter 4"/>
          <p:cNvSpPr>
            <a:spLocks noGrp="1"/>
          </p:cNvSpPr>
          <p:nvPr>
            <p:ph type="sldNum" sz="quarter" idx="12"/>
          </p:nvPr>
        </p:nvSpPr>
        <p:spPr/>
        <p:txBody>
          <a:bodyPr/>
          <a:lstStyle/>
          <a:p>
            <a:fld id="{21B1A6CE-E5D0-4C07-8F5F-698DF204574E}" type="slidenum">
              <a:rPr lang="de-DE" smtClean="0"/>
              <a:pPr/>
              <a:t>24</a:t>
            </a:fld>
            <a:endParaRPr lang="de-DE"/>
          </a:p>
        </p:txBody>
      </p:sp>
    </p:spTree>
    <p:extLst>
      <p:ext uri="{BB962C8B-B14F-4D97-AF65-F5344CB8AC3E}">
        <p14:creationId xmlns:p14="http://schemas.microsoft.com/office/powerpoint/2010/main" val="26978308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AF: Assoziation Akteur zu System</a:t>
            </a:r>
            <a:endParaRPr lang="de-DE" dirty="0"/>
          </a:p>
        </p:txBody>
      </p:sp>
      <p:sp>
        <p:nvSpPr>
          <p:cNvPr id="3" name="Inhaltsplatzhalter 2"/>
          <p:cNvSpPr>
            <a:spLocks noGrp="1"/>
          </p:cNvSpPr>
          <p:nvPr>
            <p:ph sz="half" idx="1"/>
          </p:nvPr>
        </p:nvSpPr>
        <p:spPr/>
        <p:txBody>
          <a:bodyPr>
            <a:normAutofit/>
          </a:bodyPr>
          <a:lstStyle/>
          <a:p>
            <a:r>
              <a:rPr lang="de-DE" dirty="0" smtClean="0"/>
              <a:t>Assoziation: durchgezogene Linie </a:t>
            </a:r>
          </a:p>
          <a:p>
            <a:r>
              <a:rPr lang="de-DE" dirty="0" smtClean="0"/>
              <a:t>Akteur interagiert mit Anwendungsfall, wendet Funktion an</a:t>
            </a:r>
          </a:p>
          <a:p>
            <a:r>
              <a:rPr lang="de-DE" dirty="0" smtClean="0"/>
              <a:t>Die Person „Kunde“ kann in einer „Buchhandlung“ ein „Buch kaufen“</a:t>
            </a:r>
          </a:p>
        </p:txBody>
      </p:sp>
      <p:pic>
        <p:nvPicPr>
          <p:cNvPr id="8" name="Inhaltsplatzhalter 7" descr="System als Rechteck mit dem Namen „Buchhandlung“ in oberer, linker Ecke. Darin enthalten eine Ellipse mit dem Namen &quot;Buch kaufen&quot;. Ein menschlicher Akteur &quot;Kunde&quot; als Strichmännchen ist mit dem Anwendungsfall verbunden." title="AF: Darstellung Systemgrenze und Anwendungsfälle"/>
          <p:cNvPicPr>
            <a:picLocks noGrp="1" noChangeAspect="1"/>
          </p:cNvPicPr>
          <p:nvPr>
            <p:ph sz="half" idx="2"/>
          </p:nvPr>
        </p:nvPicPr>
        <p:blipFill>
          <a:blip r:embed="rId3"/>
          <a:stretch>
            <a:fillRect/>
          </a:stretch>
        </p:blipFill>
        <p:spPr>
          <a:xfrm>
            <a:off x="4759325" y="2774756"/>
            <a:ext cx="3717925" cy="1980000"/>
          </a:xfrm>
          <a:prstGeom prst="rect">
            <a:avLst/>
          </a:prstGeom>
        </p:spPr>
      </p:pic>
      <p:sp>
        <p:nvSpPr>
          <p:cNvPr id="4" name="Datumsplatzhalter 3"/>
          <p:cNvSpPr>
            <a:spLocks noGrp="1"/>
          </p:cNvSpPr>
          <p:nvPr>
            <p:ph type="dt" sz="half" idx="10"/>
          </p:nvPr>
        </p:nvSpPr>
        <p:spPr/>
        <p:txBody>
          <a:bodyPr/>
          <a:lstStyle/>
          <a:p>
            <a:fld id="{ABAC540D-9FD2-45F2-8411-02C9EB1A3B68}"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25</a:t>
            </a:fld>
            <a:endParaRPr lang="de-DE"/>
          </a:p>
        </p:txBody>
      </p:sp>
    </p:spTree>
    <p:extLst>
      <p:ext uri="{BB962C8B-B14F-4D97-AF65-F5344CB8AC3E}">
        <p14:creationId xmlns:p14="http://schemas.microsoft.com/office/powerpoint/2010/main" val="40391324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ormAutofit fontScale="85000" lnSpcReduction="10000"/>
          </a:bodyPr>
          <a:lstStyle/>
          <a:p>
            <a:r>
              <a:rPr lang="de-DE" dirty="0" smtClean="0"/>
              <a:t>Mehrfachassoziation am Anwendungsfall: alle Akteure müssen zur Ausführung involviert sein</a:t>
            </a:r>
          </a:p>
          <a:p>
            <a:r>
              <a:rPr lang="de-DE" dirty="0" err="1" smtClean="0"/>
              <a:t>Multiplizität</a:t>
            </a:r>
            <a:r>
              <a:rPr lang="de-DE" dirty="0" smtClean="0"/>
              <a:t> </a:t>
            </a:r>
            <a:r>
              <a:rPr lang="de-DE" dirty="0"/>
              <a:t>am Akteur-Ende: mehrere  Akteure sind notwendig zur Ausführung dieses Anwendungsfalls, falls &gt;1</a:t>
            </a:r>
          </a:p>
          <a:p>
            <a:r>
              <a:rPr lang="de-DE" dirty="0" err="1"/>
              <a:t>Multiplizität</a:t>
            </a:r>
            <a:r>
              <a:rPr lang="de-DE" dirty="0"/>
              <a:t> am Anwendungsfall: Akteur kann in mehren Anwendungsfällen involviert sein</a:t>
            </a:r>
          </a:p>
          <a:p>
            <a:endParaRPr lang="de-DE" dirty="0"/>
          </a:p>
        </p:txBody>
      </p:sp>
      <p:pic>
        <p:nvPicPr>
          <p:cNvPr id="8" name="Inhaltsplatzhalter 7" descr="Das System (Rechteck) „Buchhandlung“ enthält den Anwendungsfall (Ellipse) „Buch kaufen.“ Von dieser geht je eine einfache Linie zu den menschlichen Akteuren (Strichmännchen) „Verkäufer“ und „Kunde“. Oberhalb der Linie zum „Verkäufer“ steht eine „2“ am Akteurende." title="AF: Mehrere Assoziation eines Anwendungsfalls"/>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5" y="2307909"/>
            <a:ext cx="3717925" cy="2913694"/>
          </a:xfrm>
        </p:spPr>
      </p:pic>
      <p:sp>
        <p:nvSpPr>
          <p:cNvPr id="4" name="Titel 3"/>
          <p:cNvSpPr>
            <a:spLocks noGrp="1"/>
          </p:cNvSpPr>
          <p:nvPr>
            <p:ph type="title"/>
          </p:nvPr>
        </p:nvSpPr>
        <p:spPr/>
        <p:txBody>
          <a:bodyPr>
            <a:normAutofit fontScale="90000"/>
          </a:bodyPr>
          <a:lstStyle/>
          <a:p>
            <a:r>
              <a:rPr lang="de-DE" dirty="0" smtClean="0"/>
              <a:t>AF: Mehrfachassoziationen und </a:t>
            </a:r>
            <a:r>
              <a:rPr lang="de-DE" dirty="0" err="1" smtClean="0"/>
              <a:t>Multiplizitäten</a:t>
            </a:r>
            <a:endParaRPr lang="de-DE"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26</a:t>
            </a:fld>
            <a:endParaRPr lang="de-DE"/>
          </a:p>
        </p:txBody>
      </p:sp>
    </p:spTree>
    <p:extLst>
      <p:ext uri="{BB962C8B-B14F-4D97-AF65-F5344CB8AC3E}">
        <p14:creationId xmlns:p14="http://schemas.microsoft.com/office/powerpoint/2010/main" val="22450378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AF: Assoziationen zwischen Anwendungsfällen: </a:t>
            </a:r>
            <a:r>
              <a:rPr lang="de-DE" dirty="0" err="1" smtClean="0"/>
              <a:t>include</a:t>
            </a:r>
            <a:endParaRPr lang="de-DE" dirty="0"/>
          </a:p>
        </p:txBody>
      </p:sp>
      <p:sp>
        <p:nvSpPr>
          <p:cNvPr id="3" name="Inhaltsplatzhalter 2"/>
          <p:cNvSpPr>
            <a:spLocks noGrp="1"/>
          </p:cNvSpPr>
          <p:nvPr>
            <p:ph idx="1"/>
          </p:nvPr>
        </p:nvSpPr>
        <p:spPr/>
        <p:txBody>
          <a:bodyPr>
            <a:normAutofit fontScale="70000" lnSpcReduction="20000"/>
          </a:bodyPr>
          <a:lstStyle/>
          <a:p>
            <a:r>
              <a:rPr lang="de-DE" dirty="0" smtClean="0"/>
              <a:t>Assoziation wird dargestellt durch gerichtete (offenes Pfeilende), gestrichelte Linie  + Schlüsselwort </a:t>
            </a:r>
            <a:r>
              <a:rPr lang="de-DE" dirty="0" err="1" smtClean="0"/>
              <a:t>include</a:t>
            </a:r>
            <a:r>
              <a:rPr lang="de-DE" dirty="0" smtClean="0"/>
              <a:t> in </a:t>
            </a:r>
            <a:r>
              <a:rPr lang="de-DE" dirty="0"/>
              <a:t>Guillemets</a:t>
            </a:r>
            <a:r>
              <a:rPr lang="de-DE" dirty="0" smtClean="0"/>
              <a:t>  &lt;&lt; &gt;&gt;</a:t>
            </a:r>
          </a:p>
          <a:p>
            <a:r>
              <a:rPr lang="de-DE" dirty="0" smtClean="0"/>
              <a:t>Anwendungsfall, von dem Relation </a:t>
            </a:r>
            <a:r>
              <a:rPr lang="de-DE" dirty="0"/>
              <a:t>(</a:t>
            </a:r>
            <a:r>
              <a:rPr lang="de-DE" dirty="0" smtClean="0"/>
              <a:t>Assoziation) ausgeht, (Basisanwendungsfall) schließt anderen ein (eingebundenen Anwendungsfall)</a:t>
            </a:r>
          </a:p>
          <a:p>
            <a:r>
              <a:rPr lang="de-DE" dirty="0" smtClean="0"/>
              <a:t>Basis nutzt eingebundenen und ist auf diesen angewiesen um seine Funktionalität bereitzustellen</a:t>
            </a:r>
          </a:p>
          <a:p>
            <a:r>
              <a:rPr lang="de-DE" dirty="0" smtClean="0"/>
              <a:t>Eingebundener Anwendungsfall kann unabhängig laufen</a:t>
            </a:r>
            <a:endParaRPr lang="de-DE" dirty="0"/>
          </a:p>
        </p:txBody>
      </p:sp>
      <p:pic>
        <p:nvPicPr>
          <p:cNvPr id="9" name="Inhaltsplatzhalter 8" descr="2 Anwendungsfälle „Buch kaufen“ und „Bezahlen“ sind durch eine gestrichelte Linie mit Pfeilrichtung zu „Bezahlen“ verbunden. Über der Linie steht „&lt;&lt;include&gt;&gt;“." title="AF: Include Assoziation"/>
          <p:cNvPicPr>
            <a:picLocks noGrp="1" noChangeAspect="1"/>
          </p:cNvPicPr>
          <p:nvPr>
            <p:ph idx="13"/>
          </p:nvPr>
        </p:nvPicPr>
        <p:blipFill>
          <a:blip r:embed="rId2"/>
          <a:stretch>
            <a:fillRect/>
          </a:stretch>
        </p:blipFill>
        <p:spPr>
          <a:xfrm>
            <a:off x="1631443" y="4373688"/>
            <a:ext cx="6044626" cy="1187200"/>
          </a:xfrm>
          <a:prstGeom prst="rect">
            <a:avLst/>
          </a:prstGeom>
        </p:spPr>
      </p:pic>
      <p:sp>
        <p:nvSpPr>
          <p:cNvPr id="4" name="Datumsplatzhalter 3"/>
          <p:cNvSpPr>
            <a:spLocks noGrp="1"/>
          </p:cNvSpPr>
          <p:nvPr>
            <p:ph type="dt" sz="half" idx="10"/>
          </p:nvPr>
        </p:nvSpPr>
        <p:spPr/>
        <p:txBody>
          <a:bodyPr/>
          <a:lstStyle/>
          <a:p>
            <a:fld id="{2874B94C-45E8-4AC1-98A5-82095BBF1733}"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pPr/>
              <a:t>27</a:t>
            </a:fld>
            <a:endParaRPr lang="de-DE"/>
          </a:p>
        </p:txBody>
      </p:sp>
    </p:spTree>
    <p:extLst>
      <p:ext uri="{BB962C8B-B14F-4D97-AF65-F5344CB8AC3E}">
        <p14:creationId xmlns:p14="http://schemas.microsoft.com/office/powerpoint/2010/main" val="1655983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AF: </a:t>
            </a:r>
            <a:r>
              <a:rPr lang="de-DE" dirty="0"/>
              <a:t>Assoziationen </a:t>
            </a:r>
            <a:r>
              <a:rPr lang="de-DE" dirty="0" smtClean="0"/>
              <a:t>zwischen Anwendungsfällen: </a:t>
            </a:r>
            <a:r>
              <a:rPr lang="de-DE" dirty="0" err="1" smtClean="0"/>
              <a:t>extend</a:t>
            </a:r>
            <a:endParaRPr lang="de-DE" dirty="0"/>
          </a:p>
        </p:txBody>
      </p:sp>
      <p:sp>
        <p:nvSpPr>
          <p:cNvPr id="3" name="Inhaltsplatzhalter 2"/>
          <p:cNvSpPr>
            <a:spLocks noGrp="1"/>
          </p:cNvSpPr>
          <p:nvPr>
            <p:ph idx="1"/>
          </p:nvPr>
        </p:nvSpPr>
        <p:spPr>
          <a:xfrm>
            <a:off x="792954" y="1476753"/>
            <a:ext cx="7722395" cy="2503575"/>
          </a:xfrm>
        </p:spPr>
        <p:txBody>
          <a:bodyPr>
            <a:normAutofit fontScale="62500" lnSpcReduction="20000"/>
          </a:bodyPr>
          <a:lstStyle/>
          <a:p>
            <a:r>
              <a:rPr lang="de-DE" dirty="0" smtClean="0"/>
              <a:t>Darstellung wie bei </a:t>
            </a:r>
            <a:r>
              <a:rPr lang="de-DE" dirty="0" err="1" smtClean="0"/>
              <a:t>include</a:t>
            </a:r>
            <a:r>
              <a:rPr lang="de-DE" dirty="0" smtClean="0"/>
              <a:t>-Beziehung mit Schlüsselwort </a:t>
            </a:r>
            <a:r>
              <a:rPr lang="de-DE" dirty="0" err="1" smtClean="0"/>
              <a:t>extend</a:t>
            </a:r>
            <a:endParaRPr lang="de-DE" dirty="0" smtClean="0"/>
          </a:p>
          <a:p>
            <a:r>
              <a:rPr lang="de-DE" dirty="0" smtClean="0"/>
              <a:t>Erweiternder Anwendungsfall (ausgehende Relation) kann optional den Basisanwendungsfall erweitern</a:t>
            </a:r>
          </a:p>
          <a:p>
            <a:r>
              <a:rPr lang="de-DE" dirty="0" smtClean="0"/>
              <a:t>Extension Point gibt Bedingung an, wann der Anwendungsfalls eingebunden werden kann. </a:t>
            </a:r>
          </a:p>
          <a:p>
            <a:r>
              <a:rPr lang="de-DE" dirty="0" smtClean="0"/>
              <a:t>Extension Point wird als Kreis auf der Assoziation dargestellt und mittels einer Linie die Bedingung in Textform innerhalb eines Rechtecks mit „Eselsohr“ angehängt.</a:t>
            </a:r>
          </a:p>
          <a:p>
            <a:r>
              <a:rPr lang="de-DE" dirty="0" smtClean="0"/>
              <a:t>Beide können auch unabhängig voneinander ausgeführt werden</a:t>
            </a:r>
          </a:p>
        </p:txBody>
      </p:sp>
      <p:pic>
        <p:nvPicPr>
          <p:cNvPr id="9" name="Inhaltsplatzhalter 8" descr="2 Anwendungsfälle (Ellipse) &quot;Buch kaufen“ und &quot;Als Geschenk verpacken&quot;, verbunden durch eine gestrichelte Linie mit Pfeilrichtung zu &quot;Buch kaufen&quot;. Der Anwendungsfall „Buch kaufen“ enthält ein Erweiterungspunkt, welcher als Text unterhalb des Namens angegeben wird. Dabei trennt eine waagrechte Linie den Namen vom Erweiterungspunkt. Beides ist jedoch innerhalb der Ellipse des Anwendungsfalls. Der Erweiterungspunkt lautet: &quot;extension point: Verpackung&quot;  Über der Verbindung der beiden Anwendungsfälle steht „&lt;&lt;extend&gt;&gt;“. Mittig auf der Linie ist ein Kreis, an welchem mittels gestrichelter Linie ein Rechteck mit &quot;Eselsohr&quot; angehängt ist. In diesem Rechteck steht: „condition: {Adressat != Käufer} und extension Point: Verpackung“." title="AF: Extend-Assoziation"/>
          <p:cNvPicPr>
            <a:picLocks noGrp="1" noChangeAspect="1"/>
          </p:cNvPicPr>
          <p:nvPr>
            <p:ph idx="13"/>
          </p:nvPr>
        </p:nvPicPr>
        <p:blipFill>
          <a:blip r:embed="rId2">
            <a:extLst>
              <a:ext uri="{28A0092B-C50C-407E-A947-70E740481C1C}">
                <a14:useLocalDpi xmlns:a14="http://schemas.microsoft.com/office/drawing/2010/main" val="0"/>
              </a:ext>
            </a:extLst>
          </a:blip>
          <a:stretch>
            <a:fillRect/>
          </a:stretch>
        </p:blipFill>
        <p:spPr>
          <a:xfrm>
            <a:off x="1708485" y="4106918"/>
            <a:ext cx="6352684" cy="1960394"/>
          </a:xfrm>
          <a:prstGeom prst="rect">
            <a:avLst/>
          </a:prstGeom>
        </p:spPr>
      </p:pic>
      <p:sp>
        <p:nvSpPr>
          <p:cNvPr id="4" name="Datumsplatzhalter 3"/>
          <p:cNvSpPr>
            <a:spLocks noGrp="1"/>
          </p:cNvSpPr>
          <p:nvPr>
            <p:ph type="dt" sz="half" idx="10"/>
          </p:nvPr>
        </p:nvSpPr>
        <p:spPr/>
        <p:txBody>
          <a:bodyPr/>
          <a:lstStyle/>
          <a:p>
            <a:fld id="{EB008D4A-200A-462E-B2F8-E2C8ED761F19}"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pPr/>
              <a:t>28</a:t>
            </a:fld>
            <a:endParaRPr lang="de-DE"/>
          </a:p>
        </p:txBody>
      </p:sp>
    </p:spTree>
    <p:extLst>
      <p:ext uri="{BB962C8B-B14F-4D97-AF65-F5344CB8AC3E}">
        <p14:creationId xmlns:p14="http://schemas.microsoft.com/office/powerpoint/2010/main" val="2300702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AF: Vererbung zwischen Anwendungsfällen</a:t>
            </a:r>
            <a:endParaRPr lang="de-DE" dirty="0"/>
          </a:p>
        </p:txBody>
      </p:sp>
      <p:sp>
        <p:nvSpPr>
          <p:cNvPr id="7" name="Inhaltsplatzhalter 6"/>
          <p:cNvSpPr>
            <a:spLocks noGrp="1"/>
          </p:cNvSpPr>
          <p:nvPr>
            <p:ph sz="half" idx="1"/>
          </p:nvPr>
        </p:nvSpPr>
        <p:spPr/>
        <p:txBody>
          <a:bodyPr/>
          <a:lstStyle/>
          <a:p>
            <a:r>
              <a:rPr lang="de-DE" dirty="0" smtClean="0"/>
              <a:t>Anwendungsfälle vererben Verhalten und Assoziationen zu Akteuren</a:t>
            </a:r>
          </a:p>
          <a:p>
            <a:r>
              <a:rPr lang="de-DE" dirty="0" smtClean="0"/>
              <a:t>Symbol wie bei Klassendiagrammen: weißes Dreieck als Pfeilspitze</a:t>
            </a:r>
            <a:endParaRPr lang="de-DE" dirty="0"/>
          </a:p>
        </p:txBody>
      </p:sp>
      <p:pic>
        <p:nvPicPr>
          <p:cNvPr id="9" name="Inhaltsplatzhalter 8" descr="2 Anwendungsfälle (Ellipse) &quot;Mit Kreditkarte zahlen&quot; und &quot;Bezahlen&quot;, verbunden durch eine durchgezogene Linie. Am Ende von &quot;Bezahlen&quot; ist ein weißes Dreieck mit Spitze in Richtung &quot;Bezahlen&quot;" title="AF: Vererbung Anwendungsfälle"/>
          <p:cNvPicPr>
            <a:picLocks noGrp="1" noChangeAspect="1"/>
          </p:cNvPicPr>
          <p:nvPr>
            <p:ph sz="half" idx="2"/>
          </p:nvPr>
        </p:nvPicPr>
        <p:blipFill>
          <a:blip r:embed="rId2"/>
          <a:stretch>
            <a:fillRect/>
          </a:stretch>
        </p:blipFill>
        <p:spPr>
          <a:xfrm>
            <a:off x="4759325" y="3368363"/>
            <a:ext cx="3717925" cy="792786"/>
          </a:xfrm>
          <a:prstGeom prst="rect">
            <a:avLst/>
          </a:prstGeom>
        </p:spPr>
      </p:pic>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29</a:t>
            </a:fld>
            <a:endParaRPr lang="de-DE"/>
          </a:p>
        </p:txBody>
      </p:sp>
    </p:spTree>
    <p:extLst>
      <p:ext uri="{BB962C8B-B14F-4D97-AF65-F5344CB8AC3E}">
        <p14:creationId xmlns:p14="http://schemas.microsoft.com/office/powerpoint/2010/main" val="139956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Strukturdiagramme</a:t>
            </a:r>
            <a:endParaRPr lang="de-DE" dirty="0"/>
          </a:p>
        </p:txBody>
      </p:sp>
      <p:sp>
        <p:nvSpPr>
          <p:cNvPr id="3" name="Inhaltsplatzhalter 2"/>
          <p:cNvSpPr>
            <a:spLocks noGrp="1"/>
          </p:cNvSpPr>
          <p:nvPr>
            <p:ph idx="1"/>
          </p:nvPr>
        </p:nvSpPr>
        <p:spPr/>
        <p:txBody>
          <a:bodyPr/>
          <a:lstStyle/>
          <a:p>
            <a:r>
              <a:rPr lang="de-DE" dirty="0" smtClean="0"/>
              <a:t>Modelliert statische, zeitunabhängige Elemente eines Systems [2]</a:t>
            </a:r>
          </a:p>
          <a:p>
            <a:pPr lvl="1"/>
            <a:r>
              <a:rPr lang="de-DE" dirty="0" smtClean="0"/>
              <a:t>Können Strukturen von Systemen darstellen</a:t>
            </a:r>
          </a:p>
          <a:p>
            <a:pPr lvl="1"/>
            <a:r>
              <a:rPr lang="de-DE" dirty="0" smtClean="0"/>
              <a:t>Domänenmodellierung (Datenmodell)</a:t>
            </a:r>
          </a:p>
          <a:p>
            <a:pPr lvl="1"/>
            <a:r>
              <a:rPr lang="de-DE" dirty="0" smtClean="0"/>
              <a:t>Bisher 7 verschiedene Typen</a:t>
            </a:r>
          </a:p>
          <a:p>
            <a:endParaRPr lang="de-DE" dirty="0" smtClean="0">
              <a:sym typeface="Wingdings" panose="05000000000000000000" pitchFamily="2" charset="2"/>
            </a:endParaRPr>
          </a:p>
          <a:p>
            <a:r>
              <a:rPr lang="de-DE" dirty="0" smtClean="0">
                <a:sym typeface="Wingdings" panose="05000000000000000000" pitchFamily="2" charset="2"/>
              </a:rPr>
              <a:t>Vorstellung in diesem Dokument: </a:t>
            </a:r>
            <a:r>
              <a:rPr lang="de-DE" dirty="0" smtClean="0"/>
              <a:t>Klassendiagramm</a:t>
            </a:r>
            <a:endParaRPr lang="de-DE" dirty="0"/>
          </a:p>
        </p:txBody>
      </p:sp>
      <p:sp>
        <p:nvSpPr>
          <p:cNvPr id="4" name="Datumsplatzhalter 3"/>
          <p:cNvSpPr>
            <a:spLocks noGrp="1"/>
          </p:cNvSpPr>
          <p:nvPr>
            <p:ph type="dt" sz="half" idx="10"/>
          </p:nvPr>
        </p:nvSpPr>
        <p:spPr/>
        <p:txBody>
          <a:bodyPr/>
          <a:lstStyle/>
          <a:p>
            <a:fld id="{DE63FB2F-DC2A-4F89-AA94-03D1B5A17F0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3</a:t>
            </a:fld>
            <a:endParaRPr lang="de-DE"/>
          </a:p>
        </p:txBody>
      </p:sp>
    </p:spTree>
    <p:extLst>
      <p:ext uri="{BB962C8B-B14F-4D97-AF65-F5344CB8AC3E}">
        <p14:creationId xmlns:p14="http://schemas.microsoft.com/office/powerpoint/2010/main" val="25982233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smtClean="0"/>
              <a:t>AF: Vererbung zwischen Akteuren</a:t>
            </a:r>
            <a:endParaRPr lang="de-DE" dirty="0"/>
          </a:p>
        </p:txBody>
      </p:sp>
      <p:sp>
        <p:nvSpPr>
          <p:cNvPr id="2" name="Inhaltsplatzhalter 1"/>
          <p:cNvSpPr>
            <a:spLocks noGrp="1"/>
          </p:cNvSpPr>
          <p:nvPr>
            <p:ph sz="half" idx="1"/>
          </p:nvPr>
        </p:nvSpPr>
        <p:spPr/>
        <p:txBody>
          <a:bodyPr>
            <a:normAutofit fontScale="92500" lnSpcReduction="20000"/>
          </a:bodyPr>
          <a:lstStyle/>
          <a:p>
            <a:r>
              <a:rPr lang="de-DE" dirty="0" smtClean="0"/>
              <a:t>Akteure </a:t>
            </a:r>
            <a:r>
              <a:rPr lang="de-DE" dirty="0"/>
              <a:t>können eine Hierarchie bilden </a:t>
            </a:r>
            <a:r>
              <a:rPr lang="de-DE" dirty="0" smtClean="0"/>
              <a:t>(Vererbungskonzept in OO)</a:t>
            </a:r>
            <a:endParaRPr lang="de-DE" dirty="0"/>
          </a:p>
          <a:p>
            <a:r>
              <a:rPr lang="de-DE" dirty="0" smtClean="0"/>
              <a:t>Vererbung von Kommunikations-beziehungen zwischen Akteur und Anwendungsfällen</a:t>
            </a:r>
          </a:p>
          <a:p>
            <a:r>
              <a:rPr lang="de-DE" dirty="0" smtClean="0"/>
              <a:t>Erbender Akteur hat gleichen Zugriff auf Anwendungsfälle wie Akteur, von welchem er erbt</a:t>
            </a:r>
            <a:endParaRPr lang="de-DE" dirty="0"/>
          </a:p>
        </p:txBody>
      </p:sp>
      <p:pic>
        <p:nvPicPr>
          <p:cNvPr id="8" name="Inhaltsplatzhalter 7" descr="2 menschliche Akteure (Strichmännchen) mit den Namen „Abteilungsleiter“ und „Mitarbeiter“. Eine Linie mit weißem Dreieck als Spitze in Richtung „Mitarbeiter“ verbindet beide Akteure" title="AF: Vererbung Akteure"/>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6" y="2837123"/>
            <a:ext cx="3717923" cy="1855267"/>
          </a:xfrm>
          <a:prstGeom prst="rect">
            <a:avLst/>
          </a:prstGeom>
        </p:spPr>
      </p:pic>
      <p:sp>
        <p:nvSpPr>
          <p:cNvPr id="3" name="Datumsplatzhalter 2"/>
          <p:cNvSpPr>
            <a:spLocks noGrp="1"/>
          </p:cNvSpPr>
          <p:nvPr>
            <p:ph type="dt" sz="half" idx="10"/>
          </p:nvPr>
        </p:nvSpPr>
        <p:spPr/>
        <p:txBody>
          <a:bodyPr/>
          <a:lstStyle/>
          <a:p>
            <a:fld id="{74544388-DDD2-4DF2-A3F0-467BD20FD512}" type="datetime1">
              <a:rPr lang="de-DE" smtClean="0"/>
              <a:t>30.09.2016</a:t>
            </a:fld>
            <a:endParaRPr lang="de-DE" dirty="0"/>
          </a:p>
        </p:txBody>
      </p:sp>
      <p:sp>
        <p:nvSpPr>
          <p:cNvPr id="6" name="Fußzeilenplatzhalter 5"/>
          <p:cNvSpPr>
            <a:spLocks noGrp="1"/>
          </p:cNvSpPr>
          <p:nvPr>
            <p:ph type="ftr" sz="quarter" idx="11"/>
          </p:nvPr>
        </p:nvSpPr>
        <p:spPr/>
        <p:txBody>
          <a:bodyPr/>
          <a:lstStyle/>
          <a:p>
            <a:r>
              <a:rPr lang="de-DE" dirty="0" smtClean="0"/>
              <a:t>UML Einführung</a:t>
            </a:r>
            <a:endParaRPr lang="de-DE" dirty="0"/>
          </a:p>
        </p:txBody>
      </p:sp>
      <p:sp>
        <p:nvSpPr>
          <p:cNvPr id="7" name="Foliennummernplatzhalter 6"/>
          <p:cNvSpPr>
            <a:spLocks noGrp="1"/>
          </p:cNvSpPr>
          <p:nvPr>
            <p:ph type="sldNum" sz="quarter" idx="12"/>
          </p:nvPr>
        </p:nvSpPr>
        <p:spPr/>
        <p:txBody>
          <a:bodyPr/>
          <a:lstStyle/>
          <a:p>
            <a:fld id="{21B1A6CE-E5D0-4C07-8F5F-698DF204574E}" type="slidenum">
              <a:rPr lang="de-DE" smtClean="0"/>
              <a:t>30</a:t>
            </a:fld>
            <a:endParaRPr lang="de-DE" dirty="0"/>
          </a:p>
        </p:txBody>
      </p:sp>
    </p:spTree>
    <p:extLst>
      <p:ext uri="{BB962C8B-B14F-4D97-AF65-F5344CB8AC3E}">
        <p14:creationId xmlns:p14="http://schemas.microsoft.com/office/powerpoint/2010/main" val="19592802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DE" dirty="0" smtClean="0"/>
              <a:t>AF: Vererbung von Akteuren bei Assoziationen</a:t>
            </a:r>
            <a:endParaRPr lang="de-DE" dirty="0"/>
          </a:p>
        </p:txBody>
      </p:sp>
      <p:sp>
        <p:nvSpPr>
          <p:cNvPr id="3" name="Datumsplatzhalter 2"/>
          <p:cNvSpPr>
            <a:spLocks noGrp="1"/>
          </p:cNvSpPr>
          <p:nvPr>
            <p:ph type="dt" sz="half" idx="10"/>
          </p:nvPr>
        </p:nvSpPr>
        <p:spPr/>
        <p:txBody>
          <a:bodyPr/>
          <a:lstStyle/>
          <a:p>
            <a:fld id="{74544388-DDD2-4DF2-A3F0-467BD20FD51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31</a:t>
            </a:fld>
            <a:endParaRPr lang="de-DE"/>
          </a:p>
        </p:txBody>
      </p:sp>
      <p:sp>
        <p:nvSpPr>
          <p:cNvPr id="11" name="Inhaltsplatzhalter 10"/>
          <p:cNvSpPr>
            <a:spLocks noGrp="1"/>
          </p:cNvSpPr>
          <p:nvPr>
            <p:ph sz="half" idx="1"/>
          </p:nvPr>
        </p:nvSpPr>
        <p:spPr/>
        <p:txBody>
          <a:bodyPr>
            <a:normAutofit lnSpcReduction="10000"/>
          </a:bodyPr>
          <a:lstStyle/>
          <a:p>
            <a:r>
              <a:rPr lang="de-DE" dirty="0" smtClean="0"/>
              <a:t>Erben mehrere Akteure von einem Akteur, welcher mit einem Anwendungsfall verbunden ist, muss nur einer dieser Akteure in AF involviert sein</a:t>
            </a:r>
          </a:p>
          <a:p>
            <a:r>
              <a:rPr lang="de-DE" dirty="0" smtClean="0"/>
              <a:t>Gegensatz zu Szenario auf Folie 26, in welchem beide involviert sein müssen</a:t>
            </a:r>
            <a:endParaRPr lang="de-DE" dirty="0"/>
          </a:p>
          <a:p>
            <a:endParaRPr lang="de-DE" dirty="0"/>
          </a:p>
        </p:txBody>
      </p:sp>
      <p:pic>
        <p:nvPicPr>
          <p:cNvPr id="15" name="Inhaltsplatzhalter 12" descr="Ein System &quot;Buchhandlung&quot; (Rechteck) mit Anwendungsfall (Ellipse) &quot;Buch kaufen&quot; darin. Nur eine Verbindung zu  einem menschlichen Akteur (Strichmännchen) &quot;Mitarbeiter&quot; existiert. Von diesem Akteur erben zwei Akteure &quot;Abteilungsleiter&quot; und &quot;Verkäufer&quot;, d.h. es geht je eine Linie von &quot;Mitarbeiter&quot; zu den beiden anderen Akteuren. Am Ende der Linie bei „Mitarbeiter“ ist ein weißes Dreieck mit Spitze in Richtung „Mitarbeiter“." title="AF: Vererbung Akteure bei Assoziation mit Anwendungsfall"/>
          <p:cNvPicPr>
            <a:picLocks noGrp="1" noChangeAspect="1"/>
          </p:cNvPicPr>
          <p:nvPr>
            <p:ph sz="half" idx="2"/>
          </p:nvPr>
        </p:nvPicPr>
        <p:blipFill>
          <a:blip r:embed="rId2"/>
          <a:stretch>
            <a:fillRect/>
          </a:stretch>
        </p:blipFill>
        <p:spPr>
          <a:xfrm>
            <a:off x="4759325" y="2148926"/>
            <a:ext cx="3717925" cy="3231660"/>
          </a:xfrm>
          <a:prstGeom prst="rect">
            <a:avLst/>
          </a:prstGeom>
        </p:spPr>
      </p:pic>
    </p:spTree>
    <p:extLst>
      <p:ext uri="{BB962C8B-B14F-4D97-AF65-F5344CB8AC3E}">
        <p14:creationId xmlns:p14="http://schemas.microsoft.com/office/powerpoint/2010/main" val="12978615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AF: Beispiel</a:t>
            </a:r>
            <a:endParaRPr lang="de-DE" dirty="0"/>
          </a:p>
        </p:txBody>
      </p:sp>
      <p:pic>
        <p:nvPicPr>
          <p:cNvPr id="8" name="Inhaltsplatzhalter 7" descr="2 Akteure, 1 System mit 3 Anwendungsfällen.&#10;1 menschlicher Akteur als Strichmännchen heißt „Person“, 1 Server als Akteur als Rechteck mit Stereotyp „&lt;&lt;Akteur&gt;&gt;“ heißt „GPS Satellitensystem“. Das System heißt“ Navigationsapp“. Der zentrale Anwendungsfall  &quot;Zum Ziel gehen&quot; bezieht 2 Anwendungsfälle &quot;Zielort eingeben&quot; und &quot;Aktuelle Position ermitteln&quot; mit ein. Das heißt, dass je eine gestrichelte Linie mit der Bezeichnung „&lt;&lt;include&gt;&gt;“ die Anwendungsfälle verbindet. Die „Person“ hat je eine Verbindung zu &quot;Zum Ziel gehen&quot; und &quot;Zielort eingeben&quot;. Der Server hat eine Verbindung zu &quot;Aktuelle Position ermitteln&quot;. Es sind keine Multiplizäten angegeben.&#10;" title="AF: Navigationsbeispiel"/>
          <p:cNvPicPr>
            <a:picLocks noGrp="1" noChangeAspect="1"/>
          </p:cNvPicPr>
          <p:nvPr>
            <p:ph idx="1"/>
          </p:nvPr>
        </p:nvPicPr>
        <p:blipFill>
          <a:blip r:embed="rId2"/>
          <a:stretch>
            <a:fillRect/>
          </a:stretch>
        </p:blipFill>
        <p:spPr>
          <a:xfrm>
            <a:off x="2115554" y="1476375"/>
            <a:ext cx="5076404" cy="4572000"/>
          </a:xfrm>
          <a:prstGeom prst="rect">
            <a:avLst/>
          </a:prstGeom>
        </p:spPr>
      </p:pic>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32</a:t>
            </a:fld>
            <a:endParaRPr lang="de-DE"/>
          </a:p>
        </p:txBody>
      </p:sp>
    </p:spTree>
    <p:extLst>
      <p:ext uri="{BB962C8B-B14F-4D97-AF65-F5344CB8AC3E}">
        <p14:creationId xmlns:p14="http://schemas.microsoft.com/office/powerpoint/2010/main" val="31921269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Aktivitätsdiagramm</a:t>
            </a:r>
          </a:p>
        </p:txBody>
      </p:sp>
      <p:sp>
        <p:nvSpPr>
          <p:cNvPr id="2" name="Untertitel 1"/>
          <p:cNvSpPr>
            <a:spLocks noGrp="1"/>
          </p:cNvSpPr>
          <p:nvPr>
            <p:ph type="subTitle" idx="1"/>
          </p:nvPr>
        </p:nvSpPr>
        <p:spPr/>
        <p:txBody>
          <a:bodyPr/>
          <a:lstStyle/>
          <a:p>
            <a:r>
              <a:rPr lang="de-DE" dirty="0" smtClean="0"/>
              <a:t>Verhaltensdiagramme</a:t>
            </a:r>
            <a:endParaRPr lang="de-DE" dirty="0"/>
          </a:p>
        </p:txBody>
      </p:sp>
    </p:spTree>
    <p:extLst>
      <p:ext uri="{BB962C8B-B14F-4D97-AF65-F5344CB8AC3E}">
        <p14:creationId xmlns:p14="http://schemas.microsoft.com/office/powerpoint/2010/main" val="30075695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Aktivitätsdiagramm (AD): Einleitung</a:t>
            </a:r>
            <a:endParaRPr lang="de-DE" dirty="0"/>
          </a:p>
        </p:txBody>
      </p:sp>
      <p:sp>
        <p:nvSpPr>
          <p:cNvPr id="3" name="Inhaltsplatzhalter 2"/>
          <p:cNvSpPr>
            <a:spLocks noGrp="1"/>
          </p:cNvSpPr>
          <p:nvPr>
            <p:ph idx="1"/>
          </p:nvPr>
        </p:nvSpPr>
        <p:spPr/>
        <p:txBody>
          <a:bodyPr>
            <a:normAutofit/>
          </a:bodyPr>
          <a:lstStyle/>
          <a:p>
            <a:r>
              <a:rPr lang="de-DE" dirty="0" smtClean="0"/>
              <a:t>Beschreibt Prozesse, z.B. Geschäfts- oder Software-Prozesse</a:t>
            </a:r>
          </a:p>
          <a:p>
            <a:r>
              <a:rPr lang="de-DE" dirty="0" smtClean="0"/>
              <a:t>Stellt Daten- und Kontrollflüsse durch Ablauf von Aktivitäten dar </a:t>
            </a:r>
          </a:p>
          <a:p>
            <a:r>
              <a:rPr lang="de-DE" dirty="0" smtClean="0"/>
              <a:t>Beispiel: Ein Diagramm zeigt </a:t>
            </a:r>
            <a:r>
              <a:rPr lang="de-DE" dirty="0"/>
              <a:t>A</a:t>
            </a:r>
            <a:r>
              <a:rPr lang="de-DE" dirty="0" smtClean="0"/>
              <a:t>ktivitäten, welche benötigt werden, sodass ein Student an einer Vorlesung teilnehmen kann</a:t>
            </a:r>
          </a:p>
          <a:p>
            <a:r>
              <a:rPr lang="de-DE" dirty="0" smtClean="0"/>
              <a:t>Kann sowohl OO- als auch nicht-OO-Systeme modellieren</a:t>
            </a:r>
          </a:p>
          <a:p>
            <a:r>
              <a:rPr lang="de-DE" dirty="0" smtClean="0"/>
              <a:t>Besteht aus Knoten und Kanten</a:t>
            </a:r>
            <a:endParaRPr lang="de-DE" dirty="0"/>
          </a:p>
        </p:txBody>
      </p:sp>
      <p:sp>
        <p:nvSpPr>
          <p:cNvPr id="4" name="Datumsplatzhalter 3"/>
          <p:cNvSpPr>
            <a:spLocks noGrp="1"/>
          </p:cNvSpPr>
          <p:nvPr>
            <p:ph type="dt" sz="half" idx="10"/>
          </p:nvPr>
        </p:nvSpPr>
        <p:spPr/>
        <p:txBody>
          <a:bodyPr/>
          <a:lstStyle/>
          <a:p>
            <a:fld id="{0CE715AA-2D4D-4F9D-92F5-C520471FDA69}"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pPr/>
              <a:t>34</a:t>
            </a:fld>
            <a:endParaRPr lang="de-DE"/>
          </a:p>
        </p:txBody>
      </p:sp>
    </p:spTree>
    <p:extLst>
      <p:ext uri="{BB962C8B-B14F-4D97-AF65-F5344CB8AC3E}">
        <p14:creationId xmlns:p14="http://schemas.microsoft.com/office/powerpoint/2010/main" val="21485265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AD: Aktionen</a:t>
            </a:r>
            <a:endParaRPr lang="de-DE" dirty="0"/>
          </a:p>
        </p:txBody>
      </p:sp>
      <p:sp>
        <p:nvSpPr>
          <p:cNvPr id="3" name="Inhaltsplatzhalter 2"/>
          <p:cNvSpPr>
            <a:spLocks noGrp="1"/>
          </p:cNvSpPr>
          <p:nvPr>
            <p:ph idx="1"/>
          </p:nvPr>
        </p:nvSpPr>
        <p:spPr>
          <a:xfrm>
            <a:off x="792954" y="1476753"/>
            <a:ext cx="7722395" cy="2529695"/>
          </a:xfrm>
        </p:spPr>
        <p:txBody>
          <a:bodyPr>
            <a:normAutofit lnSpcReduction="10000"/>
          </a:bodyPr>
          <a:lstStyle/>
          <a:p>
            <a:r>
              <a:rPr lang="de-DE" dirty="0" smtClean="0"/>
              <a:t>Idee: Tokens wandern von Knoten zu Knoten entlang Kanten</a:t>
            </a:r>
          </a:p>
          <a:p>
            <a:r>
              <a:rPr lang="de-DE" dirty="0" smtClean="0"/>
              <a:t>Aktionen (Knoten) sind nicht weiter zerlegbare Funktion, in Aktivitäten enthalten</a:t>
            </a:r>
          </a:p>
          <a:p>
            <a:r>
              <a:rPr lang="de-DE" dirty="0" smtClean="0"/>
              <a:t>Aktionen werden über Kontrollflüsse (Verbindungen) in eine Ablaufreihenfolge gesetzt</a:t>
            </a:r>
          </a:p>
        </p:txBody>
      </p:sp>
      <p:sp>
        <p:nvSpPr>
          <p:cNvPr id="10" name="Textfeld 9"/>
          <p:cNvSpPr txBox="1"/>
          <p:nvPr/>
        </p:nvSpPr>
        <p:spPr>
          <a:xfrm>
            <a:off x="1405799" y="4296146"/>
            <a:ext cx="991158" cy="461665"/>
          </a:xfrm>
          <a:prstGeom prst="rect">
            <a:avLst/>
          </a:prstGeom>
          <a:noFill/>
        </p:spPr>
        <p:txBody>
          <a:bodyPr wrap="square" rtlCol="0">
            <a:spAutoFit/>
          </a:bodyPr>
          <a:lstStyle/>
          <a:p>
            <a:r>
              <a:rPr lang="de-DE" sz="2400" dirty="0" smtClean="0"/>
              <a:t>Aktion</a:t>
            </a:r>
            <a:endParaRPr lang="de-DE" dirty="0"/>
          </a:p>
        </p:txBody>
      </p:sp>
      <p:pic>
        <p:nvPicPr>
          <p:cNvPr id="14" name="Grafik 13" descr="Rechteck mit abgerundeten Ecken. Darin steht: &quot;Buch auswählen&quot;" title="AD: Einache Aktion"/>
          <p:cNvPicPr>
            <a:picLocks noChangeAspect="1"/>
          </p:cNvPicPr>
          <p:nvPr/>
        </p:nvPicPr>
        <p:blipFill>
          <a:blip r:embed="rId2"/>
          <a:stretch>
            <a:fillRect/>
          </a:stretch>
        </p:blipFill>
        <p:spPr>
          <a:xfrm>
            <a:off x="2668324" y="4157378"/>
            <a:ext cx="3414094" cy="739200"/>
          </a:xfrm>
          <a:prstGeom prst="rect">
            <a:avLst/>
          </a:prstGeom>
        </p:spPr>
      </p:pic>
      <p:sp>
        <p:nvSpPr>
          <p:cNvPr id="11" name="Textfeld 10"/>
          <p:cNvSpPr txBox="1"/>
          <p:nvPr/>
        </p:nvSpPr>
        <p:spPr>
          <a:xfrm>
            <a:off x="659142" y="5364570"/>
            <a:ext cx="1737815" cy="461665"/>
          </a:xfrm>
          <a:prstGeom prst="rect">
            <a:avLst/>
          </a:prstGeom>
          <a:noFill/>
        </p:spPr>
        <p:txBody>
          <a:bodyPr wrap="square" rtlCol="0">
            <a:spAutoFit/>
          </a:bodyPr>
          <a:lstStyle/>
          <a:p>
            <a:r>
              <a:rPr lang="de-DE" sz="2400" dirty="0" smtClean="0"/>
              <a:t>Kontrollfluss</a:t>
            </a:r>
            <a:endParaRPr lang="de-DE" dirty="0"/>
          </a:p>
        </p:txBody>
      </p:sp>
      <p:pic>
        <p:nvPicPr>
          <p:cNvPr id="15" name="Grafik 14" descr="Zwei Aktionen (abgerundete Rechtecke) mit den Namen &quot;Buchhandlung betreten&quot; und &quot;Buch auswählen&quot;. Dazwischen ist eine Linie mit Pfeilspitze in Richtung &quot;Buch auswählen&quot;" title="AD: Transition"/>
          <p:cNvPicPr>
            <a:picLocks noChangeAspect="1"/>
          </p:cNvPicPr>
          <p:nvPr/>
        </p:nvPicPr>
        <p:blipFill>
          <a:blip r:embed="rId3"/>
          <a:stretch>
            <a:fillRect/>
          </a:stretch>
        </p:blipFill>
        <p:spPr>
          <a:xfrm>
            <a:off x="2668324" y="5013002"/>
            <a:ext cx="5328226" cy="1164800"/>
          </a:xfrm>
          <a:prstGeom prst="rect">
            <a:avLst/>
          </a:prstGeom>
        </p:spPr>
      </p:pic>
      <p:sp>
        <p:nvSpPr>
          <p:cNvPr id="4" name="Datumsplatzhalter 3"/>
          <p:cNvSpPr>
            <a:spLocks noGrp="1"/>
          </p:cNvSpPr>
          <p:nvPr>
            <p:ph type="dt" sz="half" idx="10"/>
          </p:nvPr>
        </p:nvSpPr>
        <p:spPr/>
        <p:txBody>
          <a:bodyPr/>
          <a:lstStyle/>
          <a:p>
            <a:fld id="{AAB4B2C3-2990-4554-A9D9-BAFD3AE4CF22}"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pPr/>
              <a:t>35</a:t>
            </a:fld>
            <a:endParaRPr lang="de-DE"/>
          </a:p>
        </p:txBody>
      </p:sp>
    </p:spTree>
    <p:extLst>
      <p:ext uri="{BB962C8B-B14F-4D97-AF65-F5344CB8AC3E}">
        <p14:creationId xmlns:p14="http://schemas.microsoft.com/office/powerpoint/2010/main" val="27376599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AD: Start- und Endknoten</a:t>
            </a:r>
            <a:endParaRPr lang="de-DE" dirty="0"/>
          </a:p>
        </p:txBody>
      </p:sp>
      <p:sp>
        <p:nvSpPr>
          <p:cNvPr id="3" name="Inhaltsplatzhalter 2"/>
          <p:cNvSpPr>
            <a:spLocks noGrp="1"/>
          </p:cNvSpPr>
          <p:nvPr>
            <p:ph idx="1"/>
          </p:nvPr>
        </p:nvSpPr>
        <p:spPr/>
        <p:txBody>
          <a:bodyPr>
            <a:normAutofit lnSpcReduction="10000"/>
          </a:bodyPr>
          <a:lstStyle/>
          <a:p>
            <a:r>
              <a:rPr lang="de-DE" dirty="0"/>
              <a:t>Mehrere Start- und Endknoten möglich</a:t>
            </a:r>
          </a:p>
          <a:p>
            <a:pPr lvl="1"/>
            <a:r>
              <a:rPr lang="de-DE" dirty="0"/>
              <a:t>Startknoten: </a:t>
            </a:r>
            <a:r>
              <a:rPr lang="de-DE" dirty="0" smtClean="0"/>
              <a:t>Kontrollfluss </a:t>
            </a:r>
            <a:r>
              <a:rPr lang="de-DE" dirty="0"/>
              <a:t>beginnt, 1 Token pro Startknoten wird initialisiert</a:t>
            </a:r>
          </a:p>
          <a:p>
            <a:pPr lvl="1"/>
            <a:r>
              <a:rPr lang="de-DE" dirty="0"/>
              <a:t>Endknoten: alle </a:t>
            </a:r>
            <a:r>
              <a:rPr lang="de-DE" dirty="0" smtClean="0"/>
              <a:t>Kontrollflüsse </a:t>
            </a:r>
            <a:r>
              <a:rPr lang="de-DE" dirty="0"/>
              <a:t>enden, Token werden zerstört</a:t>
            </a:r>
          </a:p>
          <a:p>
            <a:pPr lvl="1"/>
            <a:r>
              <a:rPr lang="de-DE" dirty="0"/>
              <a:t>Flussende: nur aktueller Fluss endet: Kreis mit X darin</a:t>
            </a:r>
          </a:p>
          <a:p>
            <a:endParaRPr lang="de-DE" dirty="0"/>
          </a:p>
        </p:txBody>
      </p:sp>
      <p:pic>
        <p:nvPicPr>
          <p:cNvPr id="10" name="Inhaltsplatzhalter 9" descr="links: Startknoten: schwarzer Kreis&#10;mitte: Endknoten: weißer Kreis mit kleinerem schwarzen Kreis darin&#10;rechts: Flussende: weißer Kreis mit X darin" title="AD: Start- und Endknoten"/>
          <p:cNvPicPr>
            <a:picLocks noGrp="1" noChangeAspect="1"/>
          </p:cNvPicPr>
          <p:nvPr>
            <p:ph idx="13"/>
          </p:nvPr>
        </p:nvPicPr>
        <p:blipFill>
          <a:blip r:embed="rId2"/>
          <a:stretch>
            <a:fillRect/>
          </a:stretch>
        </p:blipFill>
        <p:spPr>
          <a:xfrm>
            <a:off x="1318018" y="4093688"/>
            <a:ext cx="6671476" cy="1747200"/>
          </a:xfrm>
          <a:prstGeom prst="rect">
            <a:avLst/>
          </a:prstGeom>
        </p:spPr>
      </p:pic>
      <p:sp>
        <p:nvSpPr>
          <p:cNvPr id="5" name="Datumsplatzhalter 4"/>
          <p:cNvSpPr>
            <a:spLocks noGrp="1"/>
          </p:cNvSpPr>
          <p:nvPr>
            <p:ph type="dt" sz="half" idx="10"/>
          </p:nvPr>
        </p:nvSpPr>
        <p:spPr/>
        <p:txBody>
          <a:bodyPr/>
          <a:lstStyle/>
          <a:p>
            <a:fld id="{FE3D7BC6-F571-43EA-98FE-40AD3715A874}"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36</a:t>
            </a:fld>
            <a:endParaRPr lang="de-DE"/>
          </a:p>
        </p:txBody>
      </p:sp>
    </p:spTree>
    <p:extLst>
      <p:ext uri="{BB962C8B-B14F-4D97-AF65-F5344CB8AC3E}">
        <p14:creationId xmlns:p14="http://schemas.microsoft.com/office/powerpoint/2010/main" val="24069660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AD: Aktivitäten </a:t>
            </a:r>
            <a:endParaRPr lang="de-DE" dirty="0"/>
          </a:p>
        </p:txBody>
      </p:sp>
      <p:sp>
        <p:nvSpPr>
          <p:cNvPr id="3" name="Inhaltsplatzhalter 2"/>
          <p:cNvSpPr>
            <a:spLocks noGrp="1"/>
          </p:cNvSpPr>
          <p:nvPr>
            <p:ph idx="1"/>
          </p:nvPr>
        </p:nvSpPr>
        <p:spPr/>
        <p:txBody>
          <a:bodyPr>
            <a:normAutofit fontScale="62500" lnSpcReduction="20000"/>
          </a:bodyPr>
          <a:lstStyle/>
          <a:p>
            <a:r>
              <a:rPr lang="de-DE" dirty="0" smtClean="0"/>
              <a:t>spezifizieren Verhalten eines Systembestandteils über Aktionen, z.B. häufig nutzerabhängiges Verhalten</a:t>
            </a:r>
          </a:p>
          <a:p>
            <a:r>
              <a:rPr lang="de-DE" dirty="0" smtClean="0"/>
              <a:t>verschiedene Abstraktionsgrade</a:t>
            </a:r>
          </a:p>
          <a:p>
            <a:pPr lvl="1"/>
            <a:r>
              <a:rPr lang="de-DE" dirty="0" smtClean="0"/>
              <a:t>Beschreibung von Anwendungsfällen</a:t>
            </a:r>
          </a:p>
          <a:p>
            <a:pPr lvl="1"/>
            <a:r>
              <a:rPr lang="de-DE" dirty="0" smtClean="0"/>
              <a:t>Modellierung von vielen Details: Verhalten einer Operation</a:t>
            </a:r>
          </a:p>
          <a:p>
            <a:pPr lvl="1"/>
            <a:r>
              <a:rPr lang="de-DE" dirty="0" smtClean="0"/>
              <a:t>Wenige Details: Funktionen eines Geschäftsprozesses</a:t>
            </a:r>
          </a:p>
          <a:p>
            <a:r>
              <a:rPr lang="de-DE" dirty="0" smtClean="0"/>
              <a:t>Darstellung als Rechteck mit abgerundeten Ecken</a:t>
            </a:r>
          </a:p>
          <a:p>
            <a:r>
              <a:rPr lang="de-DE" dirty="0" smtClean="0"/>
              <a:t>Name der Aktivität am oberen Rand</a:t>
            </a:r>
          </a:p>
          <a:p>
            <a:endParaRPr lang="de-DE" dirty="0"/>
          </a:p>
        </p:txBody>
      </p:sp>
      <p:pic>
        <p:nvPicPr>
          <p:cNvPr id="9" name="Inhaltsplatzhalter 8" descr="Abgerundetes Rechteck mit dem Namen &quot;Buch kaufen&quot; oben links. Darin eine Folge von Aktionen (ebenfalls abgerundete Rechtecke, Name mittig): Vom Startknoten zu &quot;Buchhandlung betreten&quot; zu &quot;Buch auswählen&quot; zu &quot;Buch bezahlen&quot; zu &quot;Buchhandlung verlassen&quot; zu Endknoten." title="AD: Aktivität"/>
          <p:cNvPicPr>
            <a:picLocks noGrp="1" noChangeAspect="1"/>
          </p:cNvPicPr>
          <p:nvPr>
            <p:ph idx="13"/>
          </p:nvPr>
        </p:nvPicPr>
        <p:blipFill>
          <a:blip r:embed="rId3"/>
          <a:stretch>
            <a:fillRect/>
          </a:stretch>
        </p:blipFill>
        <p:spPr>
          <a:xfrm>
            <a:off x="2479841" y="3868738"/>
            <a:ext cx="4347831" cy="2197100"/>
          </a:xfrm>
          <a:prstGeom prst="rect">
            <a:avLst/>
          </a:prstGeom>
        </p:spPr>
      </p:pic>
      <p:sp>
        <p:nvSpPr>
          <p:cNvPr id="4" name="Datumsplatzhalter 3"/>
          <p:cNvSpPr>
            <a:spLocks noGrp="1"/>
          </p:cNvSpPr>
          <p:nvPr>
            <p:ph type="dt" sz="half" idx="10"/>
          </p:nvPr>
        </p:nvSpPr>
        <p:spPr/>
        <p:txBody>
          <a:bodyPr/>
          <a:lstStyle/>
          <a:p>
            <a:fld id="{188C8B02-3E7B-490F-8F14-F84B92F5F9A2}"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dirty="0" smtClean="0"/>
              <a:t>UML Einführung</a:t>
            </a:r>
            <a:endParaRPr lang="de-DE" dirty="0"/>
          </a:p>
        </p:txBody>
      </p:sp>
      <p:sp>
        <p:nvSpPr>
          <p:cNvPr id="6" name="Foliennummernplatzhalter 5"/>
          <p:cNvSpPr>
            <a:spLocks noGrp="1"/>
          </p:cNvSpPr>
          <p:nvPr>
            <p:ph type="sldNum" sz="quarter" idx="12"/>
          </p:nvPr>
        </p:nvSpPr>
        <p:spPr/>
        <p:txBody>
          <a:bodyPr/>
          <a:lstStyle/>
          <a:p>
            <a:fld id="{21B1A6CE-E5D0-4C07-8F5F-698DF204574E}" type="slidenum">
              <a:rPr lang="de-DE" smtClean="0"/>
              <a:pPr/>
              <a:t>37</a:t>
            </a:fld>
            <a:endParaRPr lang="de-DE"/>
          </a:p>
        </p:txBody>
      </p:sp>
    </p:spTree>
    <p:extLst>
      <p:ext uri="{BB962C8B-B14F-4D97-AF65-F5344CB8AC3E}">
        <p14:creationId xmlns:p14="http://schemas.microsoft.com/office/powerpoint/2010/main" val="30805674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AD: Aktivität mit Vor-Nachbedingungen</a:t>
            </a:r>
            <a:endParaRPr lang="de-DE" dirty="0"/>
          </a:p>
        </p:txBody>
      </p:sp>
      <p:sp>
        <p:nvSpPr>
          <p:cNvPr id="8" name="Inhaltsplatzhalter 7"/>
          <p:cNvSpPr>
            <a:spLocks noGrp="1"/>
          </p:cNvSpPr>
          <p:nvPr>
            <p:ph idx="1"/>
          </p:nvPr>
        </p:nvSpPr>
        <p:spPr/>
        <p:txBody>
          <a:bodyPr>
            <a:normAutofit fontScale="77500" lnSpcReduction="20000"/>
          </a:bodyPr>
          <a:lstStyle/>
          <a:p>
            <a:r>
              <a:rPr lang="de-DE" dirty="0" smtClean="0"/>
              <a:t>Aktivitäten können Vor- und Nachbedingungen haben, welche </a:t>
            </a:r>
            <a:r>
              <a:rPr lang="de-DE" dirty="0"/>
              <a:t>vor, bzw. nach der Ausführung einer Aktivität erfüllt sein </a:t>
            </a:r>
            <a:r>
              <a:rPr lang="de-DE" dirty="0" smtClean="0"/>
              <a:t>müssen</a:t>
            </a:r>
          </a:p>
          <a:p>
            <a:r>
              <a:rPr lang="de-DE" dirty="0" smtClean="0"/>
              <a:t>Darstellung mit Schlüsselwort in </a:t>
            </a:r>
            <a:r>
              <a:rPr lang="de-DE" dirty="0"/>
              <a:t>Guillemets</a:t>
            </a:r>
            <a:r>
              <a:rPr lang="de-DE" dirty="0" smtClean="0"/>
              <a:t> &lt;&lt;Schlüsselwort&gt;&gt; Bedingung</a:t>
            </a:r>
          </a:p>
          <a:p>
            <a:pPr lvl="1"/>
            <a:r>
              <a:rPr lang="de-DE" dirty="0" smtClean="0"/>
              <a:t>&lt;&lt;</a:t>
            </a:r>
            <a:r>
              <a:rPr lang="de-DE" dirty="0" err="1" smtClean="0"/>
              <a:t>precondition</a:t>
            </a:r>
            <a:r>
              <a:rPr lang="de-DE" dirty="0" smtClean="0"/>
              <a:t>&gt;&gt; für Vorbedingungen</a:t>
            </a:r>
          </a:p>
          <a:p>
            <a:pPr lvl="1"/>
            <a:r>
              <a:rPr lang="de-DE" dirty="0" smtClean="0"/>
              <a:t>&lt;&lt;</a:t>
            </a:r>
            <a:r>
              <a:rPr lang="de-DE" dirty="0" err="1" smtClean="0"/>
              <a:t>postcondition</a:t>
            </a:r>
            <a:r>
              <a:rPr lang="de-DE" dirty="0" smtClean="0"/>
              <a:t>&gt;&gt; für Nachbedingungen</a:t>
            </a:r>
          </a:p>
          <a:p>
            <a:r>
              <a:rPr lang="de-DE" dirty="0" smtClean="0"/>
              <a:t>Am oberen rechten Rand der Aktivität</a:t>
            </a:r>
            <a:endParaRPr lang="de-DE" dirty="0"/>
          </a:p>
        </p:txBody>
      </p:sp>
      <p:pic>
        <p:nvPicPr>
          <p:cNvPr id="11" name="Inhaltsplatzhalter 10" descr="Aktivität (abgerundetes Rechteck) &quot;Wissen erweitern&quot; mit „&lt;&lt;precondition&gt;&gt; Wissenlücke“ und „&lt;&lt;postcondition&gt;&gt; neues Wissen“ oben rechts notiert. Modellierte Aktionen sind: Startknoten zu &quot;Sachbuch kaufen&quot; zu &quot;Sachbuch lesen&quot; zu Endknoten." title="AD: Aktivität mit Vor-und Nachbedingung"/>
          <p:cNvPicPr>
            <a:picLocks noGrp="1" noChangeAspect="1"/>
          </p:cNvPicPr>
          <p:nvPr>
            <p:ph idx="13"/>
          </p:nvPr>
        </p:nvPicPr>
        <p:blipFill>
          <a:blip r:embed="rId3"/>
          <a:stretch>
            <a:fillRect/>
          </a:stretch>
        </p:blipFill>
        <p:spPr>
          <a:xfrm>
            <a:off x="792163" y="3914849"/>
            <a:ext cx="7723187" cy="2104878"/>
          </a:xfrm>
          <a:prstGeom prst="rect">
            <a:avLst/>
          </a:prstGeom>
        </p:spPr>
      </p:pic>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38</a:t>
            </a:fld>
            <a:endParaRPr lang="de-DE"/>
          </a:p>
        </p:txBody>
      </p:sp>
    </p:spTree>
    <p:extLst>
      <p:ext uri="{BB962C8B-B14F-4D97-AF65-F5344CB8AC3E}">
        <p14:creationId xmlns:p14="http://schemas.microsoft.com/office/powerpoint/2010/main" val="7645943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sz="half" idx="1"/>
          </p:nvPr>
        </p:nvSpPr>
        <p:spPr/>
        <p:txBody>
          <a:bodyPr>
            <a:normAutofit fontScale="77500" lnSpcReduction="20000"/>
          </a:bodyPr>
          <a:lstStyle/>
          <a:p>
            <a:r>
              <a:rPr lang="de-DE" dirty="0" smtClean="0"/>
              <a:t>Bedingte Verzweigungen modellieren Alternativen</a:t>
            </a:r>
          </a:p>
          <a:p>
            <a:r>
              <a:rPr lang="de-DE" dirty="0" smtClean="0"/>
              <a:t>Genau 1 Alternative wird ausgeführt</a:t>
            </a:r>
          </a:p>
          <a:p>
            <a:r>
              <a:rPr lang="de-DE" dirty="0" smtClean="0"/>
              <a:t>Darstellung als Diamant/Raute mit ein- und ausgehenden Kanten</a:t>
            </a:r>
          </a:p>
          <a:p>
            <a:r>
              <a:rPr lang="de-DE" dirty="0" smtClean="0"/>
              <a:t>Ausgehende Kanten stellen Alternativen dar</a:t>
            </a:r>
          </a:p>
          <a:p>
            <a:r>
              <a:rPr lang="de-DE" dirty="0" smtClean="0"/>
              <a:t>Sollten mehrere Alternativen möglich sein, wird zufällig eine davon gewählt</a:t>
            </a:r>
          </a:p>
          <a:p>
            <a:r>
              <a:rPr lang="de-DE" dirty="0" smtClean="0"/>
              <a:t>Alle Verzweigungen müssen wieder zusammengeführt werden, Darstellung auch als Diamant</a:t>
            </a:r>
          </a:p>
        </p:txBody>
      </p:sp>
      <p:sp>
        <p:nvSpPr>
          <p:cNvPr id="2" name="Titel 1"/>
          <p:cNvSpPr>
            <a:spLocks noGrp="1"/>
          </p:cNvSpPr>
          <p:nvPr>
            <p:ph type="title"/>
          </p:nvPr>
        </p:nvSpPr>
        <p:spPr/>
        <p:txBody>
          <a:bodyPr/>
          <a:lstStyle/>
          <a:p>
            <a:r>
              <a:rPr lang="de-DE" dirty="0"/>
              <a:t>A</a:t>
            </a:r>
            <a:r>
              <a:rPr lang="de-DE" dirty="0" smtClean="0"/>
              <a:t>D: Bedingte Verzweigung</a:t>
            </a:r>
            <a:endParaRPr lang="de-DE" dirty="0"/>
          </a:p>
        </p:txBody>
      </p:sp>
      <p:sp>
        <p:nvSpPr>
          <p:cNvPr id="8" name="Datumsplatzhalter 7"/>
          <p:cNvSpPr>
            <a:spLocks noGrp="1"/>
          </p:cNvSpPr>
          <p:nvPr>
            <p:ph type="dt" sz="half" idx="10"/>
          </p:nvPr>
        </p:nvSpPr>
        <p:spPr/>
        <p:txBody>
          <a:bodyPr/>
          <a:lstStyle/>
          <a:p>
            <a:fld id="{B32A3B0F-2D2E-48DF-9CFC-4DDFC1F19C93}" type="datetime1">
              <a:rPr lang="de-DE" smtClean="0"/>
              <a:pPr/>
              <a:t>30.09.2016</a:t>
            </a:fld>
            <a:endParaRPr lang="de-DE"/>
          </a:p>
        </p:txBody>
      </p:sp>
      <p:sp>
        <p:nvSpPr>
          <p:cNvPr id="9" name="Fußzeilenplatzhalter 8"/>
          <p:cNvSpPr>
            <a:spLocks noGrp="1"/>
          </p:cNvSpPr>
          <p:nvPr>
            <p:ph type="ftr" sz="quarter" idx="11"/>
          </p:nvPr>
        </p:nvSpPr>
        <p:spPr/>
        <p:txBody>
          <a:bodyPr/>
          <a:lstStyle/>
          <a:p>
            <a:r>
              <a:rPr lang="de-DE" smtClean="0"/>
              <a:t>UML Einführung</a:t>
            </a:r>
            <a:endParaRPr lang="de-DE"/>
          </a:p>
        </p:txBody>
      </p:sp>
      <p:sp>
        <p:nvSpPr>
          <p:cNvPr id="12" name="Foliennummernplatzhalter 11"/>
          <p:cNvSpPr>
            <a:spLocks noGrp="1"/>
          </p:cNvSpPr>
          <p:nvPr>
            <p:ph type="sldNum" sz="quarter" idx="12"/>
          </p:nvPr>
        </p:nvSpPr>
        <p:spPr/>
        <p:txBody>
          <a:bodyPr/>
          <a:lstStyle/>
          <a:p>
            <a:fld id="{21B1A6CE-E5D0-4C07-8F5F-698DF204574E}" type="slidenum">
              <a:rPr lang="de-DE" smtClean="0"/>
              <a:pPr/>
              <a:t>39</a:t>
            </a:fld>
            <a:endParaRPr lang="de-DE"/>
          </a:p>
        </p:txBody>
      </p:sp>
      <p:pic>
        <p:nvPicPr>
          <p:cNvPr id="5" name="Inhaltsplatzhalter 4" descr="4 Aktionen. Vom Startknoten zu &quot;Buch suchen&quot; davon in einen Entscheidungsknoten, welcher eine weiße Raute oder Diamant ist. Aus diesem geht rechts und links je ein Pfeil in eine Aktion. Oberhalb der Pfeile steht die Bedingung „[Fantasy]“ oder „[sonst]“. Bei „[Fantasy]“ wird die Aktion &quot;Tolkien wählen&quot;  ausgeführt sonst &quot;Bestseller wählen&quot;. Danach gehen beide Flüsse in einen Verbindungsknoten (ebenfalls weiße Raute oder Diamant), von diesem in die Aktion &quot;Buch kaufen&quot; und dann zum Endknoten." title="AD: Beispiel bedingte Verzweigung"/>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60079" y="1484313"/>
            <a:ext cx="3116417" cy="4560887"/>
          </a:xfrm>
        </p:spPr>
      </p:pic>
    </p:spTree>
    <p:extLst>
      <p:ext uri="{BB962C8B-B14F-4D97-AF65-F5344CB8AC3E}">
        <p14:creationId xmlns:p14="http://schemas.microsoft.com/office/powerpoint/2010/main" val="28129577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Verhaltensdiagramme</a:t>
            </a:r>
            <a:endParaRPr lang="de-DE" dirty="0"/>
          </a:p>
        </p:txBody>
      </p:sp>
      <p:sp>
        <p:nvSpPr>
          <p:cNvPr id="3" name="Inhaltsplatzhalter 2"/>
          <p:cNvSpPr>
            <a:spLocks noGrp="1"/>
          </p:cNvSpPr>
          <p:nvPr>
            <p:ph idx="1"/>
          </p:nvPr>
        </p:nvSpPr>
        <p:spPr/>
        <p:txBody>
          <a:bodyPr>
            <a:normAutofit/>
          </a:bodyPr>
          <a:lstStyle/>
          <a:p>
            <a:r>
              <a:rPr lang="de-DE" dirty="0" smtClean="0"/>
              <a:t> Dynamisches Verhalten von Systemen</a:t>
            </a:r>
          </a:p>
          <a:p>
            <a:pPr lvl="1"/>
            <a:r>
              <a:rPr lang="de-DE" dirty="0" smtClean="0"/>
              <a:t>Spezifikation der Anforderungen an ein System</a:t>
            </a:r>
          </a:p>
          <a:p>
            <a:pPr lvl="1"/>
            <a:r>
              <a:rPr lang="de-DE" dirty="0" smtClean="0"/>
              <a:t>Grundsätzliche Abläufe innerhalb des Systems</a:t>
            </a:r>
          </a:p>
          <a:p>
            <a:pPr lvl="1"/>
            <a:r>
              <a:rPr lang="de-DE" dirty="0" smtClean="0"/>
              <a:t>Abläufe und Zusammenhänge im Zeitablauf</a:t>
            </a:r>
          </a:p>
          <a:p>
            <a:pPr lvl="1"/>
            <a:r>
              <a:rPr lang="de-DE" dirty="0" smtClean="0"/>
              <a:t>Bisher 7 verschiedene Typen</a:t>
            </a:r>
          </a:p>
          <a:p>
            <a:endParaRPr lang="de-DE" dirty="0" smtClean="0"/>
          </a:p>
          <a:p>
            <a:r>
              <a:rPr lang="de-DE" dirty="0" smtClean="0">
                <a:sym typeface="Wingdings" panose="05000000000000000000" pitchFamily="2" charset="2"/>
              </a:rPr>
              <a:t>Vorstellung in diesem Dokument:</a:t>
            </a:r>
          </a:p>
          <a:p>
            <a:pPr lvl="1"/>
            <a:r>
              <a:rPr lang="de-DE" dirty="0" smtClean="0">
                <a:sym typeface="Wingdings" panose="05000000000000000000" pitchFamily="2" charset="2"/>
              </a:rPr>
              <a:t>Anwendungsfalldiagramm (</a:t>
            </a:r>
            <a:r>
              <a:rPr lang="de-DE" dirty="0" err="1" smtClean="0">
                <a:sym typeface="Wingdings" panose="05000000000000000000" pitchFamily="2" charset="2"/>
              </a:rPr>
              <a:t>Use</a:t>
            </a:r>
            <a:r>
              <a:rPr lang="de-DE" dirty="0" smtClean="0">
                <a:sym typeface="Wingdings" panose="05000000000000000000" pitchFamily="2" charset="2"/>
              </a:rPr>
              <a:t> Case </a:t>
            </a:r>
            <a:r>
              <a:rPr lang="de-DE" dirty="0" err="1" smtClean="0">
                <a:sym typeface="Wingdings" panose="05000000000000000000" pitchFamily="2" charset="2"/>
              </a:rPr>
              <a:t>Diagram</a:t>
            </a:r>
            <a:r>
              <a:rPr lang="de-DE" dirty="0" smtClean="0">
                <a:sym typeface="Wingdings" panose="05000000000000000000" pitchFamily="2" charset="2"/>
              </a:rPr>
              <a:t>)</a:t>
            </a:r>
          </a:p>
          <a:p>
            <a:pPr lvl="1"/>
            <a:r>
              <a:rPr lang="de-DE" dirty="0">
                <a:sym typeface="Wingdings" panose="05000000000000000000" pitchFamily="2" charset="2"/>
              </a:rPr>
              <a:t>Aktivitätsdiagramm (Activity </a:t>
            </a:r>
            <a:r>
              <a:rPr lang="de-DE" dirty="0" err="1">
                <a:sym typeface="Wingdings" panose="05000000000000000000" pitchFamily="2" charset="2"/>
              </a:rPr>
              <a:t>Diagram</a:t>
            </a:r>
            <a:r>
              <a:rPr lang="de-DE" dirty="0" smtClean="0">
                <a:sym typeface="Wingdings" panose="05000000000000000000" pitchFamily="2" charset="2"/>
              </a:rPr>
              <a:t>)</a:t>
            </a:r>
          </a:p>
          <a:p>
            <a:pPr lvl="1"/>
            <a:r>
              <a:rPr lang="de-DE" dirty="0" smtClean="0">
                <a:sym typeface="Wingdings" panose="05000000000000000000" pitchFamily="2" charset="2"/>
              </a:rPr>
              <a:t>Zustandsdiagramm (</a:t>
            </a:r>
            <a:r>
              <a:rPr lang="de-DE" dirty="0" err="1" smtClean="0">
                <a:sym typeface="Wingdings" panose="05000000000000000000" pitchFamily="2" charset="2"/>
              </a:rPr>
              <a:t>Statechart</a:t>
            </a:r>
            <a:r>
              <a:rPr lang="de-DE" dirty="0" smtClean="0">
                <a:sym typeface="Wingdings" panose="05000000000000000000" pitchFamily="2" charset="2"/>
              </a:rPr>
              <a:t>)</a:t>
            </a:r>
          </a:p>
        </p:txBody>
      </p:sp>
      <p:sp>
        <p:nvSpPr>
          <p:cNvPr id="4" name="Datumsplatzhalter 3"/>
          <p:cNvSpPr>
            <a:spLocks noGrp="1"/>
          </p:cNvSpPr>
          <p:nvPr>
            <p:ph type="dt" sz="half" idx="10"/>
          </p:nvPr>
        </p:nvSpPr>
        <p:spPr/>
        <p:txBody>
          <a:bodyPr/>
          <a:lstStyle/>
          <a:p>
            <a:fld id="{82A5ADE1-EEE1-4DA3-803D-3C687D35C427}"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4</a:t>
            </a:fld>
            <a:endParaRPr lang="de-DE"/>
          </a:p>
        </p:txBody>
      </p:sp>
    </p:spTree>
    <p:extLst>
      <p:ext uri="{BB962C8B-B14F-4D97-AF65-F5344CB8AC3E}">
        <p14:creationId xmlns:p14="http://schemas.microsoft.com/office/powerpoint/2010/main" val="3762567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oAutofit/>
          </a:bodyPr>
          <a:lstStyle/>
          <a:p>
            <a:r>
              <a:rPr lang="de-DE" sz="1700" dirty="0"/>
              <a:t>Mehrere Flüsse werden parallel ausgeführt im Vergleich zur bedingten Verzweigung, bei welcher genau 1 Alternative ausgeführt </a:t>
            </a:r>
            <a:r>
              <a:rPr lang="de-DE" sz="1700" dirty="0" smtClean="0"/>
              <a:t>wird</a:t>
            </a:r>
          </a:p>
          <a:p>
            <a:r>
              <a:rPr lang="de-DE" sz="1700" dirty="0"/>
              <a:t>Darstellung als farbiger/schwarzer </a:t>
            </a:r>
            <a:r>
              <a:rPr lang="de-DE" sz="1700" dirty="0" smtClean="0"/>
              <a:t>Balken</a:t>
            </a:r>
          </a:p>
          <a:p>
            <a:r>
              <a:rPr lang="de-DE" sz="1700" dirty="0" smtClean="0"/>
              <a:t>Parallelisierung hat genau 1 Eingangskante und mindestens 2 Ausgangskanten, parallelisiert Flüsse</a:t>
            </a:r>
          </a:p>
          <a:p>
            <a:r>
              <a:rPr lang="de-DE" sz="1700" dirty="0" smtClean="0"/>
              <a:t>Synchronisierung hat mindestens 2 Eingangskanten und genau 1 Ausgangskante, führt parallele Flüsse zusammen</a:t>
            </a:r>
          </a:p>
          <a:p>
            <a:r>
              <a:rPr lang="de-DE" sz="1700" dirty="0"/>
              <a:t>E</a:t>
            </a:r>
            <a:r>
              <a:rPr lang="de-DE" sz="1700" dirty="0" smtClean="0"/>
              <a:t>rst wenn alle parallele Flüsse fertig sind (hier Umsehen und Kaffee trinken) wird Fluss weitergeleitet</a:t>
            </a:r>
          </a:p>
        </p:txBody>
      </p:sp>
      <p:sp>
        <p:nvSpPr>
          <p:cNvPr id="4" name="Titel 3"/>
          <p:cNvSpPr>
            <a:spLocks noGrp="1"/>
          </p:cNvSpPr>
          <p:nvPr>
            <p:ph type="title"/>
          </p:nvPr>
        </p:nvSpPr>
        <p:spPr/>
        <p:txBody>
          <a:bodyPr/>
          <a:lstStyle/>
          <a:p>
            <a:r>
              <a:rPr lang="de-DE" dirty="0"/>
              <a:t>A</a:t>
            </a:r>
            <a:r>
              <a:rPr lang="de-DE" dirty="0" smtClean="0"/>
              <a:t>D: Parallelisierung/Synchronisierung</a:t>
            </a:r>
            <a:endParaRPr lang="de-DE" dirty="0"/>
          </a:p>
        </p:txBody>
      </p:sp>
      <p:sp>
        <p:nvSpPr>
          <p:cNvPr id="6" name="Datumsplatzhalter 5"/>
          <p:cNvSpPr>
            <a:spLocks noGrp="1"/>
          </p:cNvSpPr>
          <p:nvPr>
            <p:ph type="dt" sz="half" idx="10"/>
          </p:nvPr>
        </p:nvSpPr>
        <p:spPr/>
        <p:txBody>
          <a:bodyPr/>
          <a:lstStyle/>
          <a:p>
            <a:fld id="{FC1DE730-BFE9-4DCF-8C0F-9D503193D620}" type="datetime1">
              <a:rPr lang="de-DE" smtClean="0"/>
              <a:pPr/>
              <a:t>30.09.2016</a:t>
            </a:fld>
            <a:endParaRPr lang="de-DE"/>
          </a:p>
        </p:txBody>
      </p:sp>
      <p:sp>
        <p:nvSpPr>
          <p:cNvPr id="7" name="Fußzeilenplatzhalter 6"/>
          <p:cNvSpPr>
            <a:spLocks noGrp="1"/>
          </p:cNvSpPr>
          <p:nvPr>
            <p:ph type="ftr" sz="quarter" idx="11"/>
          </p:nvPr>
        </p:nvSpPr>
        <p:spPr/>
        <p:txBody>
          <a:bodyPr/>
          <a:lstStyle/>
          <a:p>
            <a:r>
              <a:rPr lang="de-DE" dirty="0" smtClean="0"/>
              <a:t>UML Einführung</a:t>
            </a:r>
            <a:endParaRPr lang="de-DE" dirty="0"/>
          </a:p>
        </p:txBody>
      </p:sp>
      <p:sp>
        <p:nvSpPr>
          <p:cNvPr id="8" name="Foliennummernplatzhalter 7"/>
          <p:cNvSpPr>
            <a:spLocks noGrp="1"/>
          </p:cNvSpPr>
          <p:nvPr>
            <p:ph type="sldNum" sz="quarter" idx="12"/>
          </p:nvPr>
        </p:nvSpPr>
        <p:spPr/>
        <p:txBody>
          <a:bodyPr/>
          <a:lstStyle/>
          <a:p>
            <a:fld id="{21B1A6CE-E5D0-4C07-8F5F-698DF204574E}" type="slidenum">
              <a:rPr lang="de-DE" smtClean="0"/>
              <a:pPr/>
              <a:t>40</a:t>
            </a:fld>
            <a:endParaRPr lang="de-DE"/>
          </a:p>
        </p:txBody>
      </p:sp>
      <p:pic>
        <p:nvPicPr>
          <p:cNvPr id="9" name="Inhaltsplatzhalter 8" descr="4 Aktionen. Vom Startknoten aus zur Aktion &quot;Buchhandlung betreten&quot;. Von dort an parallele Ausführung, d.h. es gibt einen eingehenden Pfeil in einen schwarzen Balken und zwei ausgehende Pfeile zu den beiden Aktionen &quot;Umsehen&quot; und &quot;Kaffee trinken&quot;. Danach wird wieder synchronisiert, d.h. von den beiden Aktionen geht je ein Pfeil in einen schwarzen Balken und von diesem führt ein Pfeil zur nächsten  Aktion &quot;Buchhandlung verlassen&quot;. Danach gibt es noch eine Verbindung zum Endknoten." title="AD: Beispiel paralleler Kontrollflüsse"/>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93351" y="1484313"/>
            <a:ext cx="2849873" cy="4560887"/>
          </a:xfrm>
        </p:spPr>
      </p:pic>
    </p:spTree>
    <p:extLst>
      <p:ext uri="{BB962C8B-B14F-4D97-AF65-F5344CB8AC3E}">
        <p14:creationId xmlns:p14="http://schemas.microsoft.com/office/powerpoint/2010/main" val="15326918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ormAutofit fontScale="92500"/>
          </a:bodyPr>
          <a:lstStyle/>
          <a:p>
            <a:r>
              <a:rPr lang="de-DE" dirty="0" smtClean="0"/>
              <a:t>Gruppierung von Aktionen zu Organisationseinheiten</a:t>
            </a:r>
          </a:p>
          <a:p>
            <a:r>
              <a:rPr lang="de-DE" dirty="0" smtClean="0"/>
              <a:t>Anordnung vertikal und/oder horizontal</a:t>
            </a:r>
          </a:p>
          <a:p>
            <a:r>
              <a:rPr lang="de-DE" dirty="0" smtClean="0"/>
              <a:t>Darstellung als Rechteck mit dem Namen oben (oder links)</a:t>
            </a:r>
          </a:p>
          <a:p>
            <a:r>
              <a:rPr lang="de-DE" dirty="0" smtClean="0"/>
              <a:t>Aktivitäten werden in Bereich der Zuständigkeit platziert</a:t>
            </a:r>
          </a:p>
          <a:p>
            <a:endParaRPr lang="en-US" dirty="0"/>
          </a:p>
        </p:txBody>
      </p:sp>
      <p:pic>
        <p:nvPicPr>
          <p:cNvPr id="8" name="Inhaltsplatzhalter 7" descr="Zwei Rechtecke, welche ihren Namen durch eine waagerechte Linie abgrenzen haben, sind direkt nebeneinander platziert, sodass die Kanten sich berühren. Der Name des linken lautet &quot;Kunde&quot;, der rechte &quot;Mitarbeiter&quot;. Im linken Bereich darunter befindet sich ein Startknoten (schwarzer Kreis), von welchem ein Pfeil auf die Aktion (abgerundetes Rechteck) &quot;Buch suchen&quot; zeigt. Danach zeigt ein waagerechter Pfeil auf eine Aktion &quot;Regal zeigen&quot;. Diese Aktion befindet sich im rechten Bereich. Von dort zeigt ein Pfeil zurück in den linken Bereich auf die Aktion &quot;kaufen&quot;." title="AD: Swimlanes"/>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59325" y="2320402"/>
            <a:ext cx="3717925" cy="2888708"/>
          </a:xfrm>
        </p:spPr>
      </p:pic>
      <p:sp>
        <p:nvSpPr>
          <p:cNvPr id="4" name="Titel 3"/>
          <p:cNvSpPr>
            <a:spLocks noGrp="1"/>
          </p:cNvSpPr>
          <p:nvPr>
            <p:ph type="title"/>
          </p:nvPr>
        </p:nvSpPr>
        <p:spPr/>
        <p:txBody>
          <a:bodyPr/>
          <a:lstStyle/>
          <a:p>
            <a:r>
              <a:rPr lang="de-DE" dirty="0" smtClean="0"/>
              <a:t>Aktivitätsbereiche/</a:t>
            </a:r>
            <a:r>
              <a:rPr lang="de-DE" dirty="0" err="1" smtClean="0"/>
              <a:t>Swimlanes</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41</a:t>
            </a:fld>
            <a:endParaRPr lang="de-DE"/>
          </a:p>
        </p:txBody>
      </p:sp>
    </p:spTree>
    <p:extLst>
      <p:ext uri="{BB962C8B-B14F-4D97-AF65-F5344CB8AC3E}">
        <p14:creationId xmlns:p14="http://schemas.microsoft.com/office/powerpoint/2010/main" val="18567654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AD: Beispiel</a:t>
            </a:r>
            <a:endParaRPr lang="de-DE" dirty="0"/>
          </a:p>
        </p:txBody>
      </p:sp>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42</a:t>
            </a:fld>
            <a:endParaRPr lang="de-DE"/>
          </a:p>
        </p:txBody>
      </p:sp>
      <p:pic>
        <p:nvPicPr>
          <p:cNvPr id="8" name="Inhaltsplatzhalter 7" descr="5 Zustände insgesamt 1 Start- und 1 Endzustand. Vom Startzustand geht es zur Parallelisierung (schwarzer Balken). 1 paralleler Strang ist die Aktion &quot;Aktuelle Position ermitteln&quot; der andere Strang fängt an mit der Aktion &quot;Zielort eingeben&quot; danach bedingte Verzweigung (Raute/Diamant). Eine der Bedingungen ist &quot;Abkürzungen einbeziehen&quot; Wenn ja, dann zur Aktion &quot;Wege mitberechnen&quot; danach wieder Zusammenführung der Verzweigung (Raute/Diamant). Im „[sonst]“-Fall wird sofort wieder zusammengeführt und danach die Flüsse synchronisiert (schwarzer Balken). Als einzelner Fluss dann wieder zum Zustand &quot;Route berechnen&quot;, danach zum Zustand &quot;Route ausgeben&quot; und dann zum Endzustand." title="AD: Navigationsbeispiel"/>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47925" y="1306199"/>
            <a:ext cx="3848100" cy="4990272"/>
          </a:xfrm>
        </p:spPr>
      </p:pic>
    </p:spTree>
    <p:extLst>
      <p:ext uri="{BB962C8B-B14F-4D97-AF65-F5344CB8AC3E}">
        <p14:creationId xmlns:p14="http://schemas.microsoft.com/office/powerpoint/2010/main" val="12408670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Zustandsdiagramm</a:t>
            </a:r>
            <a:endParaRPr lang="de-DE" dirty="0"/>
          </a:p>
        </p:txBody>
      </p:sp>
      <p:sp>
        <p:nvSpPr>
          <p:cNvPr id="2" name="Untertitel 1"/>
          <p:cNvSpPr>
            <a:spLocks noGrp="1"/>
          </p:cNvSpPr>
          <p:nvPr>
            <p:ph type="subTitle" idx="1"/>
          </p:nvPr>
        </p:nvSpPr>
        <p:spPr/>
        <p:txBody>
          <a:bodyPr/>
          <a:lstStyle/>
          <a:p>
            <a:r>
              <a:rPr lang="de-DE" dirty="0" smtClean="0"/>
              <a:t>Verhaltensdiagramm</a:t>
            </a:r>
            <a:endParaRPr lang="de-DE" dirty="0"/>
          </a:p>
        </p:txBody>
      </p:sp>
    </p:spTree>
    <p:extLst>
      <p:ext uri="{BB962C8B-B14F-4D97-AF65-F5344CB8AC3E}">
        <p14:creationId xmlns:p14="http://schemas.microsoft.com/office/powerpoint/2010/main" val="4359931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mtClean="0"/>
              <a:t>Zustandsdiagramm (ZD) (Statechart): Einführung</a:t>
            </a:r>
            <a:endParaRPr lang="de-DE" dirty="0"/>
          </a:p>
        </p:txBody>
      </p:sp>
      <p:sp>
        <p:nvSpPr>
          <p:cNvPr id="3" name="Inhaltsplatzhalter 2"/>
          <p:cNvSpPr>
            <a:spLocks noGrp="1"/>
          </p:cNvSpPr>
          <p:nvPr>
            <p:ph idx="1"/>
          </p:nvPr>
        </p:nvSpPr>
        <p:spPr/>
        <p:txBody>
          <a:bodyPr>
            <a:normAutofit/>
          </a:bodyPr>
          <a:lstStyle/>
          <a:p>
            <a:r>
              <a:rPr lang="de-DE" dirty="0" smtClean="0"/>
              <a:t>Beschreibt von außen sichtbaren Zustände eines Systems, d.h. die Zustände, welche das System während der Ausführung annehmen kann</a:t>
            </a:r>
          </a:p>
          <a:p>
            <a:r>
              <a:rPr lang="de-DE" dirty="0" smtClean="0"/>
              <a:t>Basiert auf deterministischen, endlichen Automaten</a:t>
            </a:r>
          </a:p>
          <a:p>
            <a:r>
              <a:rPr lang="de-DE" dirty="0" smtClean="0"/>
              <a:t>Hauptsächlich verwendete Elemente: </a:t>
            </a:r>
          </a:p>
          <a:p>
            <a:pPr lvl="1"/>
            <a:r>
              <a:rPr lang="de-DE" dirty="0" smtClean="0"/>
              <a:t>Start- und Endzustände</a:t>
            </a:r>
          </a:p>
          <a:p>
            <a:pPr lvl="1"/>
            <a:r>
              <a:rPr lang="de-DE" dirty="0" smtClean="0"/>
              <a:t>Terminalknoten</a:t>
            </a:r>
          </a:p>
          <a:p>
            <a:pPr lvl="1"/>
            <a:r>
              <a:rPr lang="de-DE" dirty="0" smtClean="0"/>
              <a:t>Zustände mit eindeutigen Namen</a:t>
            </a:r>
          </a:p>
          <a:p>
            <a:pPr lvl="1"/>
            <a:r>
              <a:rPr lang="de-DE" dirty="0" smtClean="0"/>
              <a:t>Zustandsübergänge = Transitionen</a:t>
            </a:r>
          </a:p>
        </p:txBody>
      </p:sp>
      <p:sp>
        <p:nvSpPr>
          <p:cNvPr id="4" name="Datumsplatzhalter 3"/>
          <p:cNvSpPr>
            <a:spLocks noGrp="1"/>
          </p:cNvSpPr>
          <p:nvPr>
            <p:ph type="dt" sz="half" idx="10"/>
          </p:nvPr>
        </p:nvSpPr>
        <p:spPr/>
        <p:txBody>
          <a:bodyPr/>
          <a:lstStyle/>
          <a:p>
            <a:fld id="{6BE6EBF0-6843-4824-8476-C9325645EA61}"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44</a:t>
            </a:fld>
            <a:endParaRPr lang="de-DE"/>
          </a:p>
        </p:txBody>
      </p:sp>
    </p:spTree>
    <p:extLst>
      <p:ext uri="{BB962C8B-B14F-4D97-AF65-F5344CB8AC3E}">
        <p14:creationId xmlns:p14="http://schemas.microsoft.com/office/powerpoint/2010/main" val="28793392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ZD: Zustände</a:t>
            </a:r>
            <a:endParaRPr lang="de-DE" dirty="0"/>
          </a:p>
        </p:txBody>
      </p:sp>
      <p:sp>
        <p:nvSpPr>
          <p:cNvPr id="3" name="Inhaltsplatzhalter 2"/>
          <p:cNvSpPr>
            <a:spLocks noGrp="1"/>
          </p:cNvSpPr>
          <p:nvPr>
            <p:ph idx="1"/>
          </p:nvPr>
        </p:nvSpPr>
        <p:spPr/>
        <p:txBody>
          <a:bodyPr>
            <a:normAutofit fontScale="62500" lnSpcReduction="20000"/>
          </a:bodyPr>
          <a:lstStyle/>
          <a:p>
            <a:r>
              <a:rPr lang="de-DE" sz="3500" dirty="0" smtClean="0"/>
              <a:t>Zustand modelliert Situation, in der genau definierte Bedingungen gelten</a:t>
            </a:r>
          </a:p>
          <a:p>
            <a:r>
              <a:rPr lang="de-DE" sz="3500" dirty="0" smtClean="0"/>
              <a:t>Zustand kann verschiedene interne Aktivitäten haben, welche zu verschiedenen Zeitpunkten ausgeführt werden</a:t>
            </a:r>
          </a:p>
          <a:p>
            <a:r>
              <a:rPr lang="de-DE" sz="3500" dirty="0" smtClean="0"/>
              <a:t>Anwendung: Ein Zustand hat viele eingehende Transitionen, welche einen Effekt bei der Ausführung auslösen, dann sinnvoller den Effekt beim Betreten des Zustandes als Aktion auszuführen</a:t>
            </a:r>
          </a:p>
          <a:p>
            <a:r>
              <a:rPr lang="de-DE" sz="3500" dirty="0" smtClean="0"/>
              <a:t>Syntax: Schlüsselwort/Aktivität()</a:t>
            </a:r>
          </a:p>
          <a:p>
            <a:pPr lvl="1"/>
            <a:r>
              <a:rPr lang="de-DE" sz="2700" dirty="0" smtClean="0"/>
              <a:t>Entry: Aktivität wird ausgeführt sobald das Objekt/System den Zustand betritt</a:t>
            </a:r>
          </a:p>
          <a:p>
            <a:pPr lvl="1"/>
            <a:r>
              <a:rPr lang="de-DE" sz="2700" dirty="0" smtClean="0"/>
              <a:t>Do: Aktivität wird ausgeführt während das Objekt/System in dem Zustand ist</a:t>
            </a:r>
          </a:p>
          <a:p>
            <a:pPr lvl="1"/>
            <a:r>
              <a:rPr lang="de-DE" sz="2700" dirty="0" smtClean="0"/>
              <a:t>Exit: Aktivität wird ausgeführt sobald das Objekt/System den Zustand verlässt</a:t>
            </a:r>
          </a:p>
          <a:p>
            <a:r>
              <a:rPr lang="de-DE" sz="3500" dirty="0" smtClean="0"/>
              <a:t>Die Aktivitäten an sich  werden in anderen Diagrammen beschrieben</a:t>
            </a:r>
          </a:p>
        </p:txBody>
      </p:sp>
      <p:sp>
        <p:nvSpPr>
          <p:cNvPr id="4" name="Datumsplatzhalter 3"/>
          <p:cNvSpPr>
            <a:spLocks noGrp="1"/>
          </p:cNvSpPr>
          <p:nvPr>
            <p:ph type="dt" sz="half" idx="10"/>
          </p:nvPr>
        </p:nvSpPr>
        <p:spPr/>
        <p:txBody>
          <a:bodyPr/>
          <a:lstStyle/>
          <a:p>
            <a:fld id="{A09F0691-B97D-4ED7-9EF2-D335D39A1672}"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pPr/>
              <a:t>45</a:t>
            </a:fld>
            <a:endParaRPr lang="de-DE"/>
          </a:p>
        </p:txBody>
      </p:sp>
    </p:spTree>
    <p:extLst>
      <p:ext uri="{BB962C8B-B14F-4D97-AF65-F5344CB8AC3E}">
        <p14:creationId xmlns:p14="http://schemas.microsoft.com/office/powerpoint/2010/main" val="60501902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ZD: Beispiel interner Aktivitäten</a:t>
            </a:r>
            <a:endParaRPr lang="de-DE" dirty="0"/>
          </a:p>
        </p:txBody>
      </p:sp>
      <p:sp>
        <p:nvSpPr>
          <p:cNvPr id="7" name="Inhaltsplatzhalter 6"/>
          <p:cNvSpPr>
            <a:spLocks noGrp="1"/>
          </p:cNvSpPr>
          <p:nvPr>
            <p:ph sz="half" idx="1"/>
          </p:nvPr>
        </p:nvSpPr>
        <p:spPr/>
        <p:txBody>
          <a:bodyPr>
            <a:normAutofit/>
          </a:bodyPr>
          <a:lstStyle/>
          <a:p>
            <a:r>
              <a:rPr lang="de-DE" dirty="0" smtClean="0"/>
              <a:t>Beispiel des Zustands, dass man sich in einer Buchhandlung befindet</a:t>
            </a:r>
          </a:p>
          <a:p>
            <a:r>
              <a:rPr lang="de-DE" dirty="0" smtClean="0"/>
              <a:t>Bei, Eintreten öffnet sich die Tür</a:t>
            </a:r>
          </a:p>
          <a:p>
            <a:r>
              <a:rPr lang="de-DE" dirty="0" smtClean="0"/>
              <a:t>Während Besuchs schaut man sich um</a:t>
            </a:r>
          </a:p>
          <a:p>
            <a:r>
              <a:rPr lang="de-DE" dirty="0" smtClean="0"/>
              <a:t>Beim Verlassen wird die Tür geschlossen</a:t>
            </a:r>
            <a:endParaRPr lang="de-DE" dirty="0"/>
          </a:p>
        </p:txBody>
      </p:sp>
      <p:pic>
        <p:nvPicPr>
          <p:cNvPr id="9" name="Inhaltsplatzhalter 8" descr="Zustand als Rechteck mit abgerundeten Ecken und 1 horizontalen Linie unter dem Namen &quot;In Buchhandlung&quot; . 3 interne Aktivitäten, welche je in einer einzelnen Zeile unterhalb der Linie stehen: &#10;&quot;entry/türÖffnen()&quot;&#10;&quot;do/umschauen()&quot;&#10;&quot;exit/türSchließen()&quot;" title="ZD: Darstellung detaillierter Zustand"/>
          <p:cNvPicPr>
            <a:picLocks noGrp="1" noChangeAspect="1"/>
          </p:cNvPicPr>
          <p:nvPr>
            <p:ph sz="half" idx="2"/>
          </p:nvPr>
        </p:nvPicPr>
        <p:blipFill>
          <a:blip r:embed="rId2"/>
          <a:stretch>
            <a:fillRect/>
          </a:stretch>
        </p:blipFill>
        <p:spPr>
          <a:xfrm>
            <a:off x="4759325" y="2880181"/>
            <a:ext cx="3717925" cy="1769151"/>
          </a:xfrm>
          <a:prstGeom prst="rect">
            <a:avLst/>
          </a:prstGeom>
        </p:spPr>
      </p:pic>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46</a:t>
            </a:fld>
            <a:endParaRPr lang="de-DE"/>
          </a:p>
        </p:txBody>
      </p:sp>
    </p:spTree>
    <p:extLst>
      <p:ext uri="{BB962C8B-B14F-4D97-AF65-F5344CB8AC3E}">
        <p14:creationId xmlns:p14="http://schemas.microsoft.com/office/powerpoint/2010/main" val="6620522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ZD: Start- und Endzustände</a:t>
            </a:r>
            <a:endParaRPr lang="de-DE" dirty="0"/>
          </a:p>
        </p:txBody>
      </p:sp>
      <p:sp>
        <p:nvSpPr>
          <p:cNvPr id="5" name="Inhaltsplatzhalter 4"/>
          <p:cNvSpPr>
            <a:spLocks noGrp="1"/>
          </p:cNvSpPr>
          <p:nvPr>
            <p:ph idx="1"/>
          </p:nvPr>
        </p:nvSpPr>
        <p:spPr/>
        <p:txBody>
          <a:bodyPr>
            <a:normAutofit fontScale="85000" lnSpcReduction="10000"/>
          </a:bodyPr>
          <a:lstStyle/>
          <a:p>
            <a:r>
              <a:rPr lang="de-DE" dirty="0" smtClean="0"/>
              <a:t>Startzustand: Gefüllter Kreis, nur ausgehende Kanten, Startpunkt der Ausführung</a:t>
            </a:r>
          </a:p>
          <a:p>
            <a:r>
              <a:rPr lang="de-DE" dirty="0" smtClean="0"/>
              <a:t>Endzustand: Gefüllter Kreis mit weißem Kreis darum, nur eingehende Kanten, Ausführung eines Pfades endet hier</a:t>
            </a:r>
          </a:p>
          <a:p>
            <a:r>
              <a:rPr lang="de-DE" dirty="0" smtClean="0"/>
              <a:t>Terminalknoten: Ein x, Fluss endet dort und Zustandsmaschine endet vollständig</a:t>
            </a:r>
          </a:p>
        </p:txBody>
      </p:sp>
      <p:grpSp>
        <p:nvGrpSpPr>
          <p:cNvPr id="22" name="Gruppieren 21" descr="Schwarzer Kreis" title="ZD: Startzustand"/>
          <p:cNvGrpSpPr/>
          <p:nvPr/>
        </p:nvGrpSpPr>
        <p:grpSpPr>
          <a:xfrm>
            <a:off x="1364412" y="4322042"/>
            <a:ext cx="1514809" cy="1391909"/>
            <a:chOff x="1364412" y="4322042"/>
            <a:chExt cx="1514809" cy="1391909"/>
          </a:xfrm>
        </p:grpSpPr>
        <p:sp>
          <p:nvSpPr>
            <p:cNvPr id="13" name="Textfeld 12"/>
            <p:cNvSpPr txBox="1"/>
            <p:nvPr/>
          </p:nvSpPr>
          <p:spPr>
            <a:xfrm>
              <a:off x="1364412" y="5313841"/>
              <a:ext cx="1514809" cy="400110"/>
            </a:xfrm>
            <a:prstGeom prst="rect">
              <a:avLst/>
            </a:prstGeom>
            <a:noFill/>
          </p:spPr>
          <p:txBody>
            <a:bodyPr wrap="square" rtlCol="0">
              <a:spAutoFit/>
            </a:bodyPr>
            <a:lstStyle/>
            <a:p>
              <a:r>
                <a:rPr lang="de-DE" sz="2000" dirty="0" smtClean="0"/>
                <a:t>Startzustand</a:t>
              </a:r>
              <a:endParaRPr lang="de-DE" sz="2000" dirty="0"/>
            </a:p>
          </p:txBody>
        </p:sp>
        <p:pic>
          <p:nvPicPr>
            <p:cNvPr id="19" name="Grafik 18" descr="Schwarzer Kreis" title="ZD: Startzustand"/>
            <p:cNvPicPr>
              <a:picLocks noChangeAspect="1"/>
            </p:cNvPicPr>
            <p:nvPr/>
          </p:nvPicPr>
          <p:blipFill>
            <a:blip r:embed="rId3"/>
            <a:stretch>
              <a:fillRect/>
            </a:stretch>
          </p:blipFill>
          <p:spPr>
            <a:xfrm>
              <a:off x="1641638" y="4322042"/>
              <a:ext cx="960356" cy="960892"/>
            </a:xfrm>
            <a:prstGeom prst="rect">
              <a:avLst/>
            </a:prstGeom>
          </p:spPr>
        </p:pic>
      </p:grpSp>
      <p:grpSp>
        <p:nvGrpSpPr>
          <p:cNvPr id="23" name="Gruppieren 22" descr="Weißer Kreis mit schwarzem kleineren Kreis darin" title="ZD: Endzustand"/>
          <p:cNvGrpSpPr/>
          <p:nvPr/>
        </p:nvGrpSpPr>
        <p:grpSpPr>
          <a:xfrm>
            <a:off x="3719480" y="4279368"/>
            <a:ext cx="1401043" cy="1434583"/>
            <a:chOff x="3834634" y="4279368"/>
            <a:chExt cx="1401043" cy="1434583"/>
          </a:xfrm>
        </p:grpSpPr>
        <p:sp>
          <p:nvSpPr>
            <p:cNvPr id="14" name="Textfeld 13"/>
            <p:cNvSpPr txBox="1"/>
            <p:nvPr/>
          </p:nvSpPr>
          <p:spPr>
            <a:xfrm>
              <a:off x="3834634" y="5313841"/>
              <a:ext cx="1401043" cy="400110"/>
            </a:xfrm>
            <a:prstGeom prst="rect">
              <a:avLst/>
            </a:prstGeom>
            <a:noFill/>
          </p:spPr>
          <p:txBody>
            <a:bodyPr wrap="square" rtlCol="0">
              <a:spAutoFit/>
            </a:bodyPr>
            <a:lstStyle/>
            <a:p>
              <a:r>
                <a:rPr lang="de-DE" sz="2000" dirty="0" smtClean="0"/>
                <a:t>Endzustand</a:t>
              </a:r>
              <a:endParaRPr lang="de-DE" sz="2000" dirty="0"/>
            </a:p>
          </p:txBody>
        </p:sp>
        <p:pic>
          <p:nvPicPr>
            <p:cNvPr id="21" name="Grafik 20" descr="Weißer Kreis mit schwarzem kleineren Kreis darin" title="ZD: Endzustand"/>
            <p:cNvPicPr>
              <a:picLocks noChangeAspect="1"/>
            </p:cNvPicPr>
            <p:nvPr/>
          </p:nvPicPr>
          <p:blipFill>
            <a:blip r:embed="rId4"/>
            <a:stretch>
              <a:fillRect/>
            </a:stretch>
          </p:blipFill>
          <p:spPr>
            <a:xfrm>
              <a:off x="4012327" y="4279368"/>
              <a:ext cx="1045656" cy="1046240"/>
            </a:xfrm>
            <a:prstGeom prst="rect">
              <a:avLst/>
            </a:prstGeom>
          </p:spPr>
        </p:pic>
      </p:grpSp>
      <p:grpSp>
        <p:nvGrpSpPr>
          <p:cNvPr id="24" name="Gruppieren 23" descr="Der Buchstabe X" title="ZD: Terminator"/>
          <p:cNvGrpSpPr/>
          <p:nvPr/>
        </p:nvGrpSpPr>
        <p:grpSpPr>
          <a:xfrm>
            <a:off x="5960783" y="4248490"/>
            <a:ext cx="1347043" cy="1465461"/>
            <a:chOff x="5960783" y="4248490"/>
            <a:chExt cx="1347043" cy="1465461"/>
          </a:xfrm>
        </p:grpSpPr>
        <p:sp>
          <p:nvSpPr>
            <p:cNvPr id="15" name="Textfeld 14"/>
            <p:cNvSpPr txBox="1"/>
            <p:nvPr/>
          </p:nvSpPr>
          <p:spPr>
            <a:xfrm>
              <a:off x="5960783" y="5313841"/>
              <a:ext cx="1347043" cy="400110"/>
            </a:xfrm>
            <a:prstGeom prst="rect">
              <a:avLst/>
            </a:prstGeom>
            <a:noFill/>
          </p:spPr>
          <p:txBody>
            <a:bodyPr wrap="square" rtlCol="0">
              <a:spAutoFit/>
            </a:bodyPr>
            <a:lstStyle/>
            <a:p>
              <a:r>
                <a:rPr lang="de-DE" sz="2000" dirty="0" smtClean="0"/>
                <a:t>Terminator</a:t>
              </a:r>
              <a:endParaRPr lang="de-DE" sz="2000" dirty="0"/>
            </a:p>
          </p:txBody>
        </p:sp>
        <p:sp>
          <p:nvSpPr>
            <p:cNvPr id="12" name="Textfeld 11" descr="Der Buchstabe X" title="ZD: Terminator"/>
            <p:cNvSpPr txBox="1"/>
            <p:nvPr/>
          </p:nvSpPr>
          <p:spPr>
            <a:xfrm>
              <a:off x="6311216" y="4248490"/>
              <a:ext cx="646176" cy="1107996"/>
            </a:xfrm>
            <a:prstGeom prst="rect">
              <a:avLst/>
            </a:prstGeom>
            <a:noFill/>
          </p:spPr>
          <p:txBody>
            <a:bodyPr wrap="square" rtlCol="0">
              <a:spAutoFit/>
            </a:bodyPr>
            <a:lstStyle/>
            <a:p>
              <a:r>
                <a:rPr lang="de-DE" sz="6600" dirty="0" smtClean="0"/>
                <a:t>X</a:t>
              </a:r>
              <a:endParaRPr lang="de-DE" sz="6600" dirty="0"/>
            </a:p>
          </p:txBody>
        </p:sp>
      </p:grpSp>
      <p:sp>
        <p:nvSpPr>
          <p:cNvPr id="3" name="Datumsplatzhalter 2"/>
          <p:cNvSpPr>
            <a:spLocks noGrp="1"/>
          </p:cNvSpPr>
          <p:nvPr>
            <p:ph type="dt" sz="half" idx="10"/>
          </p:nvPr>
        </p:nvSpPr>
        <p:spPr/>
        <p:txBody>
          <a:bodyPr/>
          <a:lstStyle/>
          <a:p>
            <a:fld id="{97DF30E1-8770-4A1E-AD7E-E0874C822753}" type="datetime1">
              <a:rPr lang="de-DE" smtClean="0"/>
              <a:t>30.09.2016</a:t>
            </a:fld>
            <a:endParaRPr lang="de-DE"/>
          </a:p>
        </p:txBody>
      </p:sp>
      <p:sp>
        <p:nvSpPr>
          <p:cNvPr id="4" name="Fußzeilenplatzhalter 3"/>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47</a:t>
            </a:fld>
            <a:endParaRPr lang="de-DE"/>
          </a:p>
        </p:txBody>
      </p:sp>
    </p:spTree>
    <p:extLst>
      <p:ext uri="{BB962C8B-B14F-4D97-AF65-F5344CB8AC3E}">
        <p14:creationId xmlns:p14="http://schemas.microsoft.com/office/powerpoint/2010/main" val="7135277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ZD: Transitionen</a:t>
            </a:r>
            <a:endParaRPr lang="de-DE" dirty="0"/>
          </a:p>
        </p:txBody>
      </p:sp>
      <p:sp>
        <p:nvSpPr>
          <p:cNvPr id="3" name="Inhaltsplatzhalter 2"/>
          <p:cNvSpPr>
            <a:spLocks noGrp="1"/>
          </p:cNvSpPr>
          <p:nvPr>
            <p:ph idx="1"/>
          </p:nvPr>
        </p:nvSpPr>
        <p:spPr/>
        <p:txBody>
          <a:bodyPr>
            <a:normAutofit lnSpcReduction="10000"/>
          </a:bodyPr>
          <a:lstStyle/>
          <a:p>
            <a:r>
              <a:rPr lang="de-DE" dirty="0" smtClean="0"/>
              <a:t>Zustandsübergänge werden Transitionen genannt</a:t>
            </a:r>
          </a:p>
          <a:p>
            <a:r>
              <a:rPr lang="de-DE" dirty="0" smtClean="0"/>
              <a:t>Darstellung als Linie mit offenem Pfeil</a:t>
            </a:r>
          </a:p>
          <a:p>
            <a:pPr marL="228600" lvl="1">
              <a:spcBef>
                <a:spcPts val="1000"/>
              </a:spcBef>
            </a:pPr>
            <a:r>
              <a:rPr lang="de-DE" dirty="0" smtClean="0"/>
              <a:t>Keine Beschriftung  </a:t>
            </a:r>
            <a:r>
              <a:rPr lang="el-GR" dirty="0"/>
              <a:t>ε</a:t>
            </a:r>
            <a:r>
              <a:rPr lang="de-DE" dirty="0" smtClean="0"/>
              <a:t>-Transition): die Transition kann ausgeführt werden, sobald ein Zustand es zulässt (z.B. interne Aktivitäten, welche beendet sein müssen)</a:t>
            </a:r>
          </a:p>
          <a:p>
            <a:r>
              <a:rPr lang="de-DE" dirty="0" smtClean="0"/>
              <a:t>Können verschiedene Eigenschaften haben</a:t>
            </a:r>
          </a:p>
          <a:p>
            <a:pPr lvl="1"/>
            <a:r>
              <a:rPr lang="de-DE" dirty="0" smtClean="0"/>
              <a:t>Event: Stimuli, welche den Übergang von außerhalb des </a:t>
            </a:r>
            <a:r>
              <a:rPr lang="de-DE" dirty="0"/>
              <a:t>Systems auslösen</a:t>
            </a:r>
            <a:endParaRPr lang="de-DE" dirty="0" smtClean="0"/>
          </a:p>
          <a:p>
            <a:pPr lvl="1"/>
            <a:r>
              <a:rPr lang="de-DE" dirty="0" err="1" smtClean="0"/>
              <a:t>Guard</a:t>
            </a:r>
            <a:r>
              <a:rPr lang="de-DE" dirty="0" smtClean="0"/>
              <a:t>: Bedingung, welche als „</a:t>
            </a:r>
            <a:r>
              <a:rPr lang="de-DE" dirty="0" err="1" smtClean="0"/>
              <a:t>true</a:t>
            </a:r>
            <a:r>
              <a:rPr lang="de-DE" dirty="0" smtClean="0"/>
              <a:t>“ ausgewertet werden muss, um das Event auszuführen</a:t>
            </a:r>
          </a:p>
          <a:p>
            <a:pPr lvl="1"/>
            <a:r>
              <a:rPr lang="de-DE" dirty="0" smtClean="0"/>
              <a:t>Aktivitäten: Aktionen, welche bei Schaltung der Transition ausgeführt werden</a:t>
            </a:r>
            <a:endParaRPr lang="de-DE" dirty="0"/>
          </a:p>
        </p:txBody>
      </p:sp>
      <p:sp>
        <p:nvSpPr>
          <p:cNvPr id="4" name="Datumsplatzhalter 3"/>
          <p:cNvSpPr>
            <a:spLocks noGrp="1"/>
          </p:cNvSpPr>
          <p:nvPr>
            <p:ph type="dt" sz="half" idx="10"/>
          </p:nvPr>
        </p:nvSpPr>
        <p:spPr/>
        <p:txBody>
          <a:bodyPr/>
          <a:lstStyle/>
          <a:p>
            <a:fld id="{D137DB56-A4CA-44D9-BF86-06EBED5D009C}"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pPr/>
              <a:t>48</a:t>
            </a:fld>
            <a:endParaRPr lang="de-DE"/>
          </a:p>
        </p:txBody>
      </p:sp>
    </p:spTree>
    <p:extLst>
      <p:ext uri="{BB962C8B-B14F-4D97-AF65-F5344CB8AC3E}">
        <p14:creationId xmlns:p14="http://schemas.microsoft.com/office/powerpoint/2010/main" val="266113629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ZD: Transitionen Beispiel</a:t>
            </a:r>
            <a:endParaRPr lang="de-DE" dirty="0"/>
          </a:p>
        </p:txBody>
      </p:sp>
      <p:pic>
        <p:nvPicPr>
          <p:cNvPr id="7" name="Inhaltsplatzhalter 6" descr="Zwei Zustände &quot;Buch nicht vorhanden&quot; und &quot;Buch vorhanden&quot;, verbunden durch eine einfache Linie  mit einer Pfeilspitze (Transition) in Richtung &quot;Buch vorhanden&quot;. Über der Linie steht &quot;bestellen&quot;" title="ZD: Transition mit Even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20309" y="1665209"/>
            <a:ext cx="7023450" cy="755822"/>
          </a:xfrm>
        </p:spPr>
      </p:pic>
      <p:pic>
        <p:nvPicPr>
          <p:cNvPr id="9" name="Grafik 8" descr="Zwei Zustände &quot;Buch nicht vorhanden&quot; und &quot;Buch vorhanden&quot;, verbunden durch eine einfache Linie mit einer Pfeilspitze (Transition) in Richtung &quot;Buch vorhanden. Über der Linie steht &quot;bestellen[verfügbar]&quot; Eine weitere Linie geht von &quot;Buch nicht vorhanden&quot; zu &quot;Buch nicht vorhanden&quot; mit der Beschriftung &quot;bestellen[nicht verfügbar]&quot;. " title="ZD: Transition mit Event und Guar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388" y="2765801"/>
            <a:ext cx="7022371" cy="1354569"/>
          </a:xfrm>
          <a:prstGeom prst="rect">
            <a:avLst/>
          </a:prstGeom>
        </p:spPr>
      </p:pic>
      <p:pic>
        <p:nvPicPr>
          <p:cNvPr id="12" name="Grafik 11" descr="Zwei Zustände &quot;Buch nicht vorhanden&quot; und &quot;Buch vorhanden&quot;, verbunden durch eine einfache Linie mit einer Pfeilspitze (Transition) in Richtung &quot;Buch vorhanden. Über der Linie steht &quot;bestellen[verfügbar]&quot; Eine weitere Linie geht von &quot;Buch nicht vorhanden&quot; zu &quot;Buch nicht vorhanden&quot; mit der Beschriftung &quot;bestellen[nicht verfügbar]/drucken()&quot;" title="ZD: Transition mit Event und Guard und Effek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1388" y="4465141"/>
            <a:ext cx="7022371" cy="1689647"/>
          </a:xfrm>
          <a:prstGeom prst="rect">
            <a:avLst/>
          </a:prstGeom>
        </p:spPr>
      </p:pic>
      <p:sp>
        <p:nvSpPr>
          <p:cNvPr id="3" name="Datumsplatzhalter 2"/>
          <p:cNvSpPr>
            <a:spLocks noGrp="1"/>
          </p:cNvSpPr>
          <p:nvPr>
            <p:ph type="dt" sz="half" idx="10"/>
          </p:nvPr>
        </p:nvSpPr>
        <p:spPr/>
        <p:txBody>
          <a:bodyPr/>
          <a:lstStyle/>
          <a:p>
            <a:fld id="{F637C022-0650-4BE1-9101-3CAF2B875ABB}" type="datetime1">
              <a:rPr lang="de-DE" smtClean="0"/>
              <a:t>30.09.2016</a:t>
            </a:fld>
            <a:endParaRPr lang="de-DE"/>
          </a:p>
        </p:txBody>
      </p:sp>
      <p:sp>
        <p:nvSpPr>
          <p:cNvPr id="4" name="Fußzeilenplatzhalter 3"/>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49</a:t>
            </a:fld>
            <a:endParaRPr lang="de-DE"/>
          </a:p>
        </p:txBody>
      </p:sp>
    </p:spTree>
    <p:extLst>
      <p:ext uri="{BB962C8B-B14F-4D97-AF65-F5344CB8AC3E}">
        <p14:creationId xmlns:p14="http://schemas.microsoft.com/office/powerpoint/2010/main" val="3293953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Allgemeiner Aufbau Diagramme</a:t>
            </a:r>
            <a:endParaRPr lang="de-DE" dirty="0"/>
          </a:p>
        </p:txBody>
      </p:sp>
      <p:sp>
        <p:nvSpPr>
          <p:cNvPr id="3" name="Inhaltsplatzhalter 2"/>
          <p:cNvSpPr>
            <a:spLocks noGrp="1"/>
          </p:cNvSpPr>
          <p:nvPr>
            <p:ph idx="1"/>
          </p:nvPr>
        </p:nvSpPr>
        <p:spPr/>
        <p:txBody>
          <a:bodyPr/>
          <a:lstStyle/>
          <a:p>
            <a:r>
              <a:rPr lang="de-DE" dirty="0" smtClean="0"/>
              <a:t>Optionale Darstellung in einem Rechteck mit Karteireiter oben links mit Diagrammtyp (als Kürzel) und Name des Diagrammes</a:t>
            </a:r>
          </a:p>
          <a:p>
            <a:r>
              <a:rPr lang="de-DE" dirty="0" smtClean="0"/>
              <a:t>Konzept der „Notiz“ in allen Diagrammen verfügbar</a:t>
            </a:r>
          </a:p>
          <a:p>
            <a:pPr lvl="1"/>
            <a:r>
              <a:rPr lang="de-DE" dirty="0" smtClean="0"/>
              <a:t>dargestellt als Rechteck mit „Eselsohr“</a:t>
            </a:r>
          </a:p>
          <a:p>
            <a:pPr lvl="1"/>
            <a:r>
              <a:rPr lang="de-DE" dirty="0" smtClean="0"/>
              <a:t>Natürliche Sprache, </a:t>
            </a:r>
            <a:r>
              <a:rPr lang="de-DE" dirty="0" err="1" smtClean="0"/>
              <a:t>Object</a:t>
            </a:r>
            <a:r>
              <a:rPr lang="de-DE" dirty="0" smtClean="0"/>
              <a:t> </a:t>
            </a:r>
            <a:r>
              <a:rPr lang="de-DE" dirty="0" err="1" smtClean="0"/>
              <a:t>Constraint</a:t>
            </a:r>
            <a:r>
              <a:rPr lang="de-DE" dirty="0" smtClean="0"/>
              <a:t> Language (OCL) oder beliebige Syntax</a:t>
            </a:r>
          </a:p>
          <a:p>
            <a:pPr lvl="1"/>
            <a:r>
              <a:rPr lang="de-DE" dirty="0" smtClean="0"/>
              <a:t>Mithilfe von gestrichelter Linie an alle Elemente von Diagrammen </a:t>
            </a:r>
            <a:r>
              <a:rPr lang="de-DE" dirty="0" err="1" smtClean="0"/>
              <a:t>zuweisbar</a:t>
            </a:r>
            <a:endParaRPr lang="de-DE" dirty="0" smtClean="0"/>
          </a:p>
          <a:p>
            <a:endParaRPr lang="de-DE" dirty="0"/>
          </a:p>
        </p:txBody>
      </p:sp>
      <p:sp>
        <p:nvSpPr>
          <p:cNvPr id="4" name="Datumsplatzhalter 3"/>
          <p:cNvSpPr>
            <a:spLocks noGrp="1"/>
          </p:cNvSpPr>
          <p:nvPr>
            <p:ph type="dt" sz="half" idx="10"/>
          </p:nvPr>
        </p:nvSpPr>
        <p:spPr/>
        <p:txBody>
          <a:bodyPr/>
          <a:lstStyle/>
          <a:p>
            <a:fld id="{14A57789-F30D-4B52-9C2C-AF6624C06B88}"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5</a:t>
            </a:fld>
            <a:endParaRPr lang="de-DE"/>
          </a:p>
        </p:txBody>
      </p:sp>
    </p:spTree>
    <p:extLst>
      <p:ext uri="{BB962C8B-B14F-4D97-AF65-F5344CB8AC3E}">
        <p14:creationId xmlns:p14="http://schemas.microsoft.com/office/powerpoint/2010/main" val="23037599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ZD: Zusammengesetzter Zustand (Composite State)</a:t>
            </a:r>
            <a:endParaRPr lang="de-DE" dirty="0"/>
          </a:p>
        </p:txBody>
      </p:sp>
      <p:sp>
        <p:nvSpPr>
          <p:cNvPr id="4" name="Inhaltsplatzhalter 3"/>
          <p:cNvSpPr>
            <a:spLocks noGrp="1"/>
          </p:cNvSpPr>
          <p:nvPr>
            <p:ph sz="half" idx="1"/>
          </p:nvPr>
        </p:nvSpPr>
        <p:spPr/>
        <p:txBody>
          <a:bodyPr>
            <a:normAutofit fontScale="85000" lnSpcReduction="10000"/>
          </a:bodyPr>
          <a:lstStyle/>
          <a:p>
            <a:r>
              <a:rPr lang="de-DE" dirty="0" smtClean="0"/>
              <a:t>Modelliert Hierarchien von Zuständen</a:t>
            </a:r>
          </a:p>
          <a:p>
            <a:r>
              <a:rPr lang="de-DE" dirty="0" smtClean="0"/>
              <a:t>Ermöglicht z.B. gleichzeitiges Modellieren verschiedener Abstraktionsebenen eines Systems</a:t>
            </a:r>
          </a:p>
          <a:p>
            <a:r>
              <a:rPr lang="de-DE" dirty="0" smtClean="0"/>
              <a:t>Zustand kann mehrere Unterzustände enthalten</a:t>
            </a:r>
          </a:p>
          <a:p>
            <a:r>
              <a:rPr lang="de-DE" dirty="0" smtClean="0"/>
              <a:t>Kann zusätzlich Start-/Endzustände enthalten, jedoch nicht zwingend erforderlich</a:t>
            </a:r>
          </a:p>
        </p:txBody>
      </p:sp>
      <p:pic>
        <p:nvPicPr>
          <p:cNvPr id="10" name="Inhaltsplatzhalter 9" descr="Geometrische Formen und einfache Linien bilden einen Binärbaum. Ganz oben ist ein Kreis mit &quot;Buchhandlung&quot; darin. Davon gehen nach unten zwei Linien zu zwei Rechtecken. Das linke Rechteck enthält &quot;Offen&quot;, der rechte enthält &quot;Geschlossen&quot;. Beide Rechtecke haben je zwei Linien zu weiteren 2 Sechsecken. &quot;Offen&quot; führt zu &quot;Arbeit&quot; und &quot;Pause&quot;. &quot;Geschlossen&quot; führt zu &quot;Verlassen&quot; und &quot;Inventur&quot; &#10;Unterhalb des Bildes ist eine Legende der Formen: Kreis ist Zustandsautomat, Rechteck ist zusammengesetzter Zustand und Sechseck ist einfacher Zustand&#10;" title="ZD: Hierarchische Zustände"/>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59325" y="1969909"/>
            <a:ext cx="3717925" cy="3589695"/>
          </a:xfrm>
          <a:prstGeom prst="rect">
            <a:avLst/>
          </a:prstGeom>
        </p:spPr>
      </p:pic>
      <p:sp>
        <p:nvSpPr>
          <p:cNvPr id="3" name="Datumsplatzhalter 2"/>
          <p:cNvSpPr>
            <a:spLocks noGrp="1"/>
          </p:cNvSpPr>
          <p:nvPr>
            <p:ph type="dt" sz="half" idx="10"/>
          </p:nvPr>
        </p:nvSpPr>
        <p:spPr/>
        <p:txBody>
          <a:bodyPr/>
          <a:lstStyle/>
          <a:p>
            <a:fld id="{83482857-2907-4D91-85F3-3C72361B77CC}"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8" name="Foliennummernplatzhalter 7"/>
          <p:cNvSpPr>
            <a:spLocks noGrp="1"/>
          </p:cNvSpPr>
          <p:nvPr>
            <p:ph type="sldNum" sz="quarter" idx="12"/>
          </p:nvPr>
        </p:nvSpPr>
        <p:spPr/>
        <p:txBody>
          <a:bodyPr/>
          <a:lstStyle/>
          <a:p>
            <a:fld id="{21B1A6CE-E5D0-4C07-8F5F-698DF204574E}" type="slidenum">
              <a:rPr lang="de-DE" smtClean="0"/>
              <a:t>50</a:t>
            </a:fld>
            <a:endParaRPr lang="de-DE"/>
          </a:p>
        </p:txBody>
      </p:sp>
    </p:spTree>
    <p:extLst>
      <p:ext uri="{BB962C8B-B14F-4D97-AF65-F5344CB8AC3E}">
        <p14:creationId xmlns:p14="http://schemas.microsoft.com/office/powerpoint/2010/main" val="18767084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ZD: Betreten zusammengesetzter Zustände: Standard-Eintritt von „außen“</a:t>
            </a:r>
            <a:endParaRPr lang="de-DE" dirty="0"/>
          </a:p>
        </p:txBody>
      </p:sp>
      <p:sp>
        <p:nvSpPr>
          <p:cNvPr id="7" name="Inhaltsplatzhalter 6"/>
          <p:cNvSpPr>
            <a:spLocks noGrp="1"/>
          </p:cNvSpPr>
          <p:nvPr>
            <p:ph sz="half" idx="1"/>
          </p:nvPr>
        </p:nvSpPr>
        <p:spPr/>
        <p:txBody>
          <a:bodyPr>
            <a:normAutofit/>
          </a:bodyPr>
          <a:lstStyle/>
          <a:p>
            <a:r>
              <a:rPr lang="de-DE" dirty="0" smtClean="0"/>
              <a:t>Zusammengesetzter oder komplexer Zustand(ZZ): Zustand, welcher wieder Subzustände enthält</a:t>
            </a:r>
          </a:p>
          <a:p>
            <a:r>
              <a:rPr lang="de-DE" dirty="0" smtClean="0"/>
              <a:t>Transition von außerhalb auf Rand des ZZ </a:t>
            </a:r>
          </a:p>
          <a:p>
            <a:pPr lvl="1"/>
            <a:r>
              <a:rPr lang="de-DE" dirty="0" smtClean="0"/>
              <a:t>Startzustand des ZZ wird erreicht</a:t>
            </a:r>
            <a:endParaRPr lang="de-DE" dirty="0"/>
          </a:p>
        </p:txBody>
      </p:sp>
      <p:pic>
        <p:nvPicPr>
          <p:cNvPr id="9" name="Inhaltsplatzhalter 8" descr="Der zusammengesetzte Zustand ist der Zustand&quot; Offen&quot; (abgerundetes Rechteck mit Namen oben links) mit folgenden Unterzuständen (ebenfalls abgerundete Rechtecke, jedoch im anderen enthalten): vom Startzustand gelangt man zum Zustand &quot;Arbeit&quot; und von diesem zum Zustand &quot;Pause&quot;. Außerhalb liegt ein Zustand &quot;Geschlossen&quot; von dem eine Transition auf den Rand des zusammengesetzten geht. " title="ZD: Standardeintritt in zusammengesetzte Zustände"/>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63527" y="2332146"/>
            <a:ext cx="3709520" cy="2865220"/>
          </a:xfrm>
          <a:prstGeom prst="rect">
            <a:avLst/>
          </a:prstGeom>
        </p:spPr>
      </p:pic>
      <p:sp>
        <p:nvSpPr>
          <p:cNvPr id="4" name="Datumsplatzhalter 3"/>
          <p:cNvSpPr>
            <a:spLocks noGrp="1"/>
          </p:cNvSpPr>
          <p:nvPr>
            <p:ph type="dt" sz="half" idx="10"/>
          </p:nvPr>
        </p:nvSpPr>
        <p:spPr/>
        <p:txBody>
          <a:bodyPr/>
          <a:lstStyle/>
          <a:p>
            <a:fld id="{27EBF5E7-6254-492C-B40B-3EBEF7C48ED4}"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pPr/>
              <a:t>51</a:t>
            </a:fld>
            <a:endParaRPr lang="de-DE"/>
          </a:p>
        </p:txBody>
      </p:sp>
    </p:spTree>
    <p:extLst>
      <p:ext uri="{BB962C8B-B14F-4D97-AF65-F5344CB8AC3E}">
        <p14:creationId xmlns:p14="http://schemas.microsoft.com/office/powerpoint/2010/main" val="277809959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DE" dirty="0"/>
              <a:t>ZD: Betreten zusammengesetzter Zustände: </a:t>
            </a:r>
            <a:r>
              <a:rPr lang="de-DE" dirty="0" smtClean="0"/>
              <a:t>Standard-Eintritt von „innen“</a:t>
            </a:r>
            <a:endParaRPr lang="de-DE" dirty="0"/>
          </a:p>
        </p:txBody>
      </p:sp>
      <p:sp>
        <p:nvSpPr>
          <p:cNvPr id="2" name="Inhaltsplatzhalter 1"/>
          <p:cNvSpPr>
            <a:spLocks noGrp="1"/>
          </p:cNvSpPr>
          <p:nvPr>
            <p:ph sz="half" idx="1"/>
          </p:nvPr>
        </p:nvSpPr>
        <p:spPr/>
        <p:txBody>
          <a:bodyPr/>
          <a:lstStyle/>
          <a:p>
            <a:r>
              <a:rPr lang="de-DE" dirty="0" smtClean="0"/>
              <a:t>Transition von einem Unterzustand innerhalb des ZZ auf Rand des ZZ</a:t>
            </a:r>
          </a:p>
          <a:p>
            <a:r>
              <a:rPr lang="de-DE" dirty="0" smtClean="0"/>
              <a:t>Startzustand des ZZ wird erreicht</a:t>
            </a:r>
          </a:p>
          <a:p>
            <a:r>
              <a:rPr lang="de-DE" dirty="0" smtClean="0"/>
              <a:t>ZZ wird dabei nicht verlassen</a:t>
            </a:r>
            <a:endParaRPr lang="de-DE" dirty="0"/>
          </a:p>
        </p:txBody>
      </p:sp>
      <p:pic>
        <p:nvPicPr>
          <p:cNvPr id="8" name="Inhaltsplatzhalter 7" descr="Der zusammengesetzte Zustand ist der Zustand&quot; Offen&quot; (abgerundetes Rechteck mit Namen oben links) mit folgenden Unterzuständen (ebenfalls abgerundete Rechtecke, jedoch im anderen enthalten): vom Startzustand gelangt man zum Zustand &quot;Arbeit&quot; und von diesem zum Zustand &quot;Pause&quot;. Vom Zustand &quot;Pause&quot; geht noch eine Transition zum Rand des zusammengesetzten. " title="ZD: Variante des Standardeintritts eines zusammengesetzten Zustands"/>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03933" y="1484313"/>
            <a:ext cx="3228708" cy="4560887"/>
          </a:xfrm>
          <a:prstGeom prst="rect">
            <a:avLst/>
          </a:prstGeom>
        </p:spPr>
      </p:pic>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52</a:t>
            </a:fld>
            <a:endParaRPr lang="de-DE"/>
          </a:p>
        </p:txBody>
      </p:sp>
    </p:spTree>
    <p:extLst>
      <p:ext uri="{BB962C8B-B14F-4D97-AF65-F5344CB8AC3E}">
        <p14:creationId xmlns:p14="http://schemas.microsoft.com/office/powerpoint/2010/main" val="6518561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DE" dirty="0"/>
              <a:t>ZD: Betreten zusammengesetzter Zustände: </a:t>
            </a:r>
            <a:r>
              <a:rPr lang="de-DE" dirty="0" smtClean="0"/>
              <a:t>Expliziter Eintritt</a:t>
            </a:r>
            <a:endParaRPr lang="de-DE" dirty="0"/>
          </a:p>
        </p:txBody>
      </p:sp>
      <p:sp>
        <p:nvSpPr>
          <p:cNvPr id="2" name="Inhaltsplatzhalter 1"/>
          <p:cNvSpPr>
            <a:spLocks noGrp="1"/>
          </p:cNvSpPr>
          <p:nvPr>
            <p:ph sz="half" idx="1"/>
          </p:nvPr>
        </p:nvSpPr>
        <p:spPr/>
        <p:txBody>
          <a:bodyPr/>
          <a:lstStyle/>
          <a:p>
            <a:r>
              <a:rPr lang="de-DE" dirty="0" smtClean="0"/>
              <a:t>Transition von außerhalb direkt auf einen Unterzustand innerhalb des ZZ</a:t>
            </a:r>
          </a:p>
          <a:p>
            <a:r>
              <a:rPr lang="de-DE" dirty="0" smtClean="0"/>
              <a:t>Dieser Zustand innerhalb des ZZ wird aktiv</a:t>
            </a:r>
          </a:p>
          <a:p>
            <a:r>
              <a:rPr lang="de-DE" dirty="0" smtClean="0"/>
              <a:t>Im Beispiel: Zustand Pause</a:t>
            </a:r>
            <a:endParaRPr lang="de-DE" dirty="0"/>
          </a:p>
        </p:txBody>
      </p:sp>
      <p:pic>
        <p:nvPicPr>
          <p:cNvPr id="9" name="Inhaltsplatzhalter 8" descr="Der zusammengesetzte Zustand ist der Zustand&quot; Offen&quot; (abgerundetes Rechteck mit Namen oben links) mit folgenden Unterzuständen (ebenfalls abgerundete Rechtecke, jedoch im anderen enthalten): vom Startzustand gelangt man zum Zustand &quot;Arbeit&quot; und von diesem zum Zustand &quot;Pause&quot;. Vom außerhalb gelegenen Zustand &quot;Geschlossen&quot; geht eine Transition direkt zum Zustand &quot;Pause&quot;. Der Pfeil schneidet dabei das Rechteck des zusammengesetzten Zustands." title="ZD: Explizites Betreten eines zusammengesetzten Zustands"/>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60342" y="2378030"/>
            <a:ext cx="3715891" cy="2773452"/>
          </a:xfrm>
          <a:prstGeom prst="rect">
            <a:avLst/>
          </a:prstGeom>
        </p:spPr>
      </p:pic>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53</a:t>
            </a:fld>
            <a:endParaRPr lang="de-DE"/>
          </a:p>
        </p:txBody>
      </p:sp>
    </p:spTree>
    <p:extLst>
      <p:ext uri="{BB962C8B-B14F-4D97-AF65-F5344CB8AC3E}">
        <p14:creationId xmlns:p14="http://schemas.microsoft.com/office/powerpoint/2010/main" val="21835380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normAutofit fontScale="90000"/>
          </a:bodyPr>
          <a:lstStyle/>
          <a:p>
            <a:r>
              <a:rPr lang="de-DE" dirty="0" smtClean="0"/>
              <a:t>ZD: Verlassen komplexer Zustände beim Erreichen des Endzustands</a:t>
            </a:r>
            <a:endParaRPr lang="de-DE" dirty="0"/>
          </a:p>
        </p:txBody>
      </p:sp>
      <p:sp>
        <p:nvSpPr>
          <p:cNvPr id="9" name="Inhaltsplatzhalter 8"/>
          <p:cNvSpPr>
            <a:spLocks noGrp="1"/>
          </p:cNvSpPr>
          <p:nvPr>
            <p:ph sz="half" idx="1"/>
          </p:nvPr>
        </p:nvSpPr>
        <p:spPr/>
        <p:txBody>
          <a:bodyPr>
            <a:normAutofit/>
          </a:bodyPr>
          <a:lstStyle/>
          <a:p>
            <a:r>
              <a:rPr lang="el-GR" dirty="0" smtClean="0"/>
              <a:t>ε</a:t>
            </a:r>
            <a:r>
              <a:rPr lang="de-DE" dirty="0" smtClean="0"/>
              <a:t>-Transition vom Rand des Zustands „Offen“ zum Zustand „Geschlossen“</a:t>
            </a:r>
          </a:p>
          <a:p>
            <a:r>
              <a:rPr lang="de-DE" dirty="0" smtClean="0"/>
              <a:t>Keine Bedingungen an Transition</a:t>
            </a:r>
          </a:p>
          <a:p>
            <a:r>
              <a:rPr lang="de-DE" dirty="0" smtClean="0"/>
              <a:t>Muss modelliert sein</a:t>
            </a:r>
          </a:p>
        </p:txBody>
      </p:sp>
      <p:pic>
        <p:nvPicPr>
          <p:cNvPr id="4" name="Inhaltsplatzhalter 3" descr="Der zusammengesetzte Zustand ist der Zustand&quot; Offen&quot; (abgerundetes Rechteck mit Namen oben links) mit folgenden Unterzuständen (ebenfalls abgerundete Rechtecke, jedoch im anderen enthalten): Vom Startzustand zum Zustand &quot;Arbeit&quot;. Von diesem entweder zum Endzustand oder zum Zustand &quot;Pause&quot;. Vom Rand des Zusammengesetze Zustands geht eine Transition (Pfeil) zum außerhalb gelegenen Zustand &quot;Geschlossen&quot;" title="ZD: Verlassen zusammengesetzter Zustände durch Endzustand"/>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32258" y="2416879"/>
            <a:ext cx="3691998" cy="2519140"/>
          </a:xfrm>
          <a:prstGeom prst="rect">
            <a:avLst/>
          </a:prstGeom>
        </p:spPr>
      </p:pic>
      <p:sp>
        <p:nvSpPr>
          <p:cNvPr id="5" name="Datumsplatzhalter 4"/>
          <p:cNvSpPr>
            <a:spLocks noGrp="1"/>
          </p:cNvSpPr>
          <p:nvPr>
            <p:ph type="dt" sz="half" idx="10"/>
          </p:nvPr>
        </p:nvSpPr>
        <p:spPr/>
        <p:txBody>
          <a:bodyPr/>
          <a:lstStyle/>
          <a:p>
            <a:fld id="{FE3D7BC6-F571-43EA-98FE-40AD3715A874}" type="datetime1">
              <a:rPr lang="de-DE" smtClean="0"/>
              <a:t>30.09.2016</a:t>
            </a:fld>
            <a:endParaRPr lang="de-DE"/>
          </a:p>
        </p:txBody>
      </p:sp>
      <p:sp>
        <p:nvSpPr>
          <p:cNvPr id="6" name="Fußzeilenplatzhalter 5"/>
          <p:cNvSpPr>
            <a:spLocks noGrp="1"/>
          </p:cNvSpPr>
          <p:nvPr>
            <p:ph type="ftr" sz="quarter" idx="11"/>
          </p:nvPr>
        </p:nvSpPr>
        <p:spPr/>
        <p:txBody>
          <a:bodyPr/>
          <a:lstStyle/>
          <a:p>
            <a:r>
              <a:rPr lang="de-DE" dirty="0" smtClean="0"/>
              <a:t>UML Einführung</a:t>
            </a:r>
            <a:endParaRPr lang="de-DE" dirty="0"/>
          </a:p>
        </p:txBody>
      </p:sp>
      <p:sp>
        <p:nvSpPr>
          <p:cNvPr id="7" name="Foliennummernplatzhalter 6"/>
          <p:cNvSpPr>
            <a:spLocks noGrp="1"/>
          </p:cNvSpPr>
          <p:nvPr>
            <p:ph type="sldNum" sz="quarter" idx="12"/>
          </p:nvPr>
        </p:nvSpPr>
        <p:spPr/>
        <p:txBody>
          <a:bodyPr/>
          <a:lstStyle/>
          <a:p>
            <a:fld id="{21B1A6CE-E5D0-4C07-8F5F-698DF204574E}" type="slidenum">
              <a:rPr lang="de-DE" smtClean="0"/>
              <a:t>54</a:t>
            </a:fld>
            <a:endParaRPr lang="de-DE"/>
          </a:p>
        </p:txBody>
      </p:sp>
    </p:spTree>
    <p:extLst>
      <p:ext uri="{BB962C8B-B14F-4D97-AF65-F5344CB8AC3E}">
        <p14:creationId xmlns:p14="http://schemas.microsoft.com/office/powerpoint/2010/main" val="327386859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normAutofit fontScale="90000"/>
          </a:bodyPr>
          <a:lstStyle/>
          <a:p>
            <a:r>
              <a:rPr lang="de-DE" dirty="0" smtClean="0"/>
              <a:t>ZD: Verlassen komplexer Zustände mittels Event</a:t>
            </a:r>
            <a:endParaRPr lang="de-DE" dirty="0"/>
          </a:p>
        </p:txBody>
      </p:sp>
      <p:sp>
        <p:nvSpPr>
          <p:cNvPr id="9" name="Inhaltsplatzhalter 8"/>
          <p:cNvSpPr>
            <a:spLocks noGrp="1"/>
          </p:cNvSpPr>
          <p:nvPr>
            <p:ph sz="half" idx="1"/>
          </p:nvPr>
        </p:nvSpPr>
        <p:spPr/>
        <p:txBody>
          <a:bodyPr>
            <a:normAutofit/>
          </a:bodyPr>
          <a:lstStyle/>
          <a:p>
            <a:r>
              <a:rPr lang="de-DE" dirty="0" smtClean="0"/>
              <a:t>Transition vom Rand des zusammengesetzten Zustands  „Offen“ zum Zustand „Abgebrannt“ mittels Event</a:t>
            </a:r>
          </a:p>
          <a:p>
            <a:r>
              <a:rPr lang="de-DE" dirty="0" smtClean="0"/>
              <a:t>Sobald Event eintritt kann Transition von jedem Unterzustand ausgeführt werden</a:t>
            </a:r>
          </a:p>
        </p:txBody>
      </p:sp>
      <p:pic>
        <p:nvPicPr>
          <p:cNvPr id="4" name="Inhaltsplatzhalter 3" descr="Der zusammengesetzte Zustand ist der Zustand&quot; Offen&quot; (abgerundetes Rechteck mit Namen oben links) mit folgenden Unterzuständen (ebenfalls abgerundete Rechtecke, jedoch im anderen enthalten): Vom Startzustand zum Zustand &quot;Arbeit&quot;. Von diesem entweder zum Endzustand oder zum Zustand &quot;Pause&quot;. Vom Rand des Zusammengesetze Zustands geht eine Transition (Pfeil) zum außerhalb gelegenen Zustand &quot;Abgebrannt&quot; Diese Transition ist beschriftet mit: &quot;Feuerausbruch/rausgehen&quot;." title="ZD: Verlassen zusammengesetzter Zustände mittels Event"/>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32258" y="2456725"/>
            <a:ext cx="3691998" cy="2439448"/>
          </a:xfrm>
          <a:prstGeom prst="rect">
            <a:avLst/>
          </a:prstGeom>
        </p:spPr>
      </p:pic>
      <p:sp>
        <p:nvSpPr>
          <p:cNvPr id="5" name="Datumsplatzhalter 4"/>
          <p:cNvSpPr>
            <a:spLocks noGrp="1"/>
          </p:cNvSpPr>
          <p:nvPr>
            <p:ph type="dt" sz="half" idx="10"/>
          </p:nvPr>
        </p:nvSpPr>
        <p:spPr/>
        <p:txBody>
          <a:bodyPr/>
          <a:lstStyle/>
          <a:p>
            <a:fld id="{FE3D7BC6-F571-43EA-98FE-40AD3715A874}" type="datetime1">
              <a:rPr lang="de-DE" smtClean="0"/>
              <a:t>30.09.2016</a:t>
            </a:fld>
            <a:endParaRPr lang="de-DE"/>
          </a:p>
        </p:txBody>
      </p:sp>
      <p:sp>
        <p:nvSpPr>
          <p:cNvPr id="6" name="Fußzeilenplatzhalter 5"/>
          <p:cNvSpPr>
            <a:spLocks noGrp="1"/>
          </p:cNvSpPr>
          <p:nvPr>
            <p:ph type="ftr" sz="quarter" idx="11"/>
          </p:nvPr>
        </p:nvSpPr>
        <p:spPr/>
        <p:txBody>
          <a:bodyPr/>
          <a:lstStyle/>
          <a:p>
            <a:r>
              <a:rPr lang="de-DE" dirty="0" smtClean="0"/>
              <a:t>UML Einführung</a:t>
            </a:r>
            <a:endParaRPr lang="de-DE" dirty="0"/>
          </a:p>
        </p:txBody>
      </p:sp>
      <p:sp>
        <p:nvSpPr>
          <p:cNvPr id="7" name="Foliennummernplatzhalter 6"/>
          <p:cNvSpPr>
            <a:spLocks noGrp="1"/>
          </p:cNvSpPr>
          <p:nvPr>
            <p:ph type="sldNum" sz="quarter" idx="12"/>
          </p:nvPr>
        </p:nvSpPr>
        <p:spPr/>
        <p:txBody>
          <a:bodyPr/>
          <a:lstStyle/>
          <a:p>
            <a:fld id="{21B1A6CE-E5D0-4C07-8F5F-698DF204574E}" type="slidenum">
              <a:rPr lang="de-DE" smtClean="0"/>
              <a:t>55</a:t>
            </a:fld>
            <a:endParaRPr lang="de-DE"/>
          </a:p>
        </p:txBody>
      </p:sp>
    </p:spTree>
    <p:extLst>
      <p:ext uri="{BB962C8B-B14F-4D97-AF65-F5344CB8AC3E}">
        <p14:creationId xmlns:p14="http://schemas.microsoft.com/office/powerpoint/2010/main" val="407138207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normAutofit fontScale="90000"/>
          </a:bodyPr>
          <a:lstStyle/>
          <a:p>
            <a:r>
              <a:rPr lang="de-DE" dirty="0" smtClean="0"/>
              <a:t>ZD: Verlassen komplexer Zustände durch Transition eines Unterzustands</a:t>
            </a:r>
            <a:endParaRPr lang="de-DE" dirty="0"/>
          </a:p>
        </p:txBody>
      </p:sp>
      <p:sp>
        <p:nvSpPr>
          <p:cNvPr id="9" name="Inhaltsplatzhalter 8"/>
          <p:cNvSpPr>
            <a:spLocks noGrp="1"/>
          </p:cNvSpPr>
          <p:nvPr>
            <p:ph sz="half" idx="1"/>
          </p:nvPr>
        </p:nvSpPr>
        <p:spPr/>
        <p:txBody>
          <a:bodyPr>
            <a:normAutofit/>
          </a:bodyPr>
          <a:lstStyle/>
          <a:p>
            <a:r>
              <a:rPr lang="de-DE" dirty="0" smtClean="0"/>
              <a:t>Transition von Unterzustand „Pause“ zu Zustand „Feierabend“ außerhalb von „Offen“</a:t>
            </a:r>
          </a:p>
          <a:p>
            <a:r>
              <a:rPr lang="de-DE" dirty="0" smtClean="0"/>
              <a:t>Zusammengesetzter Zustand wird verlassen und Zustand außerhalb wird aktiv</a:t>
            </a:r>
          </a:p>
        </p:txBody>
      </p:sp>
      <p:pic>
        <p:nvPicPr>
          <p:cNvPr id="4" name="Inhaltsplatzhalter 3" descr="Der zusammengesetzte Zustand ist der Zustand&quot; Offen&quot; (abgerundetes Rechteck mit Namen oben links) mit folgenden Unterzuständen (ebenfalls abgerundete Rechtecke, jedoch im anderen enthalten): Vom Startzustand zum Zustand &quot;Arbeit&quot;. Von diesem entweder zum Endzustand oder zum Zustand &quot;Pause&quot;. Von „Pause“ gibt es eine Transition zum außerhalb des zusammengesetzten Zustands gelegenen Zustand &quot;Feierabend&quot;." title="ZD: Verlassen eines Zusammengesetzten Zustands durch Unterzustand"/>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32258" y="2448090"/>
            <a:ext cx="3691998" cy="2456719"/>
          </a:xfrm>
          <a:prstGeom prst="rect">
            <a:avLst/>
          </a:prstGeom>
        </p:spPr>
      </p:pic>
      <p:sp>
        <p:nvSpPr>
          <p:cNvPr id="5" name="Datumsplatzhalter 4"/>
          <p:cNvSpPr>
            <a:spLocks noGrp="1"/>
          </p:cNvSpPr>
          <p:nvPr>
            <p:ph type="dt" sz="half" idx="10"/>
          </p:nvPr>
        </p:nvSpPr>
        <p:spPr/>
        <p:txBody>
          <a:bodyPr/>
          <a:lstStyle/>
          <a:p>
            <a:fld id="{FE3D7BC6-F571-43EA-98FE-40AD3715A874}" type="datetime1">
              <a:rPr lang="de-DE" smtClean="0"/>
              <a:t>30.09.2016</a:t>
            </a:fld>
            <a:endParaRPr lang="de-DE"/>
          </a:p>
        </p:txBody>
      </p:sp>
      <p:sp>
        <p:nvSpPr>
          <p:cNvPr id="6" name="Fußzeilenplatzhalter 5"/>
          <p:cNvSpPr>
            <a:spLocks noGrp="1"/>
          </p:cNvSpPr>
          <p:nvPr>
            <p:ph type="ftr" sz="quarter" idx="11"/>
          </p:nvPr>
        </p:nvSpPr>
        <p:spPr/>
        <p:txBody>
          <a:bodyPr/>
          <a:lstStyle/>
          <a:p>
            <a:r>
              <a:rPr lang="de-DE" dirty="0" smtClean="0"/>
              <a:t>UML Einführung</a:t>
            </a:r>
            <a:endParaRPr lang="de-DE" dirty="0"/>
          </a:p>
        </p:txBody>
      </p:sp>
      <p:sp>
        <p:nvSpPr>
          <p:cNvPr id="7" name="Foliennummernplatzhalter 6"/>
          <p:cNvSpPr>
            <a:spLocks noGrp="1"/>
          </p:cNvSpPr>
          <p:nvPr>
            <p:ph type="sldNum" sz="quarter" idx="12"/>
          </p:nvPr>
        </p:nvSpPr>
        <p:spPr/>
        <p:txBody>
          <a:bodyPr/>
          <a:lstStyle/>
          <a:p>
            <a:fld id="{21B1A6CE-E5D0-4C07-8F5F-698DF204574E}" type="slidenum">
              <a:rPr lang="de-DE" smtClean="0"/>
              <a:t>56</a:t>
            </a:fld>
            <a:endParaRPr lang="de-DE"/>
          </a:p>
        </p:txBody>
      </p:sp>
    </p:spTree>
    <p:extLst>
      <p:ext uri="{BB962C8B-B14F-4D97-AF65-F5344CB8AC3E}">
        <p14:creationId xmlns:p14="http://schemas.microsoft.com/office/powerpoint/2010/main" val="55767684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ZD: Orthogonaler Zustand</a:t>
            </a:r>
            <a:endParaRPr lang="de-DE" dirty="0"/>
          </a:p>
        </p:txBody>
      </p:sp>
      <p:sp>
        <p:nvSpPr>
          <p:cNvPr id="4" name="Inhaltsplatzhalter 3"/>
          <p:cNvSpPr>
            <a:spLocks noGrp="1"/>
          </p:cNvSpPr>
          <p:nvPr>
            <p:ph sz="half" idx="1"/>
          </p:nvPr>
        </p:nvSpPr>
        <p:spPr/>
        <p:txBody>
          <a:bodyPr>
            <a:normAutofit fontScale="92500" lnSpcReduction="20000"/>
          </a:bodyPr>
          <a:lstStyle/>
          <a:p>
            <a:r>
              <a:rPr lang="de-DE" dirty="0" smtClean="0"/>
              <a:t>In zusammengesetzten Zuständen immer nur 1 Zustand aktiv</a:t>
            </a:r>
          </a:p>
          <a:p>
            <a:r>
              <a:rPr lang="de-DE" dirty="0" smtClean="0"/>
              <a:t>In orthogonalen Zuständen werden Zustände parallel verarbeitet</a:t>
            </a:r>
          </a:p>
          <a:p>
            <a:r>
              <a:rPr lang="de-DE" dirty="0" smtClean="0"/>
              <a:t>Können Start-/Endpunkte haben</a:t>
            </a:r>
          </a:p>
          <a:p>
            <a:r>
              <a:rPr lang="de-DE" dirty="0" smtClean="0"/>
              <a:t>Transition auf Subzustand oder auf Begrenzung des orthogonalen Zustands möglich</a:t>
            </a:r>
            <a:endParaRPr lang="de-DE" dirty="0"/>
          </a:p>
        </p:txBody>
      </p:sp>
      <p:pic>
        <p:nvPicPr>
          <p:cNvPr id="15" name="Inhaltsplatzhalter 14" descr="Rechteck mit abgerundeten Ecken. Oben links steht &quot;in Buchhandlung&quot; mit einer durchgezogenen Linie vom Rest abgetrennt. In der Mitte des Rechtecks ist eine gestrichelte Linie vom linken zum rechten Rand. Im oberen Bereich steht oben links &quot;Geist&quot; darunter mittig im Rechteck ist ein Zustandsdiagramm: Vom Startzustand zum Zustand &quot;Suchend&quot; zum Endzustand. Im unteren Bereich (unterhalb gestrichelter Linie) steht oben links &quot;Körper&quot; und darunter mittig im Rechteck ein Zustandsdiagramm: Vom Startzustand zum Zustand &quot;Gehend&quot; zum Endzustand." title="ZD: Orthogonaler Zustand"/>
          <p:cNvPicPr>
            <a:picLocks noGrp="1" noChangeAspect="1"/>
          </p:cNvPicPr>
          <p:nvPr>
            <p:ph sz="half" idx="2"/>
          </p:nvPr>
        </p:nvPicPr>
        <p:blipFill>
          <a:blip r:embed="rId3"/>
          <a:stretch>
            <a:fillRect/>
          </a:stretch>
        </p:blipFill>
        <p:spPr>
          <a:xfrm>
            <a:off x="4759325" y="2530207"/>
            <a:ext cx="3717925" cy="2469099"/>
          </a:xfrm>
          <a:prstGeom prst="rect">
            <a:avLst/>
          </a:prstGeom>
        </p:spPr>
      </p:pic>
      <p:sp>
        <p:nvSpPr>
          <p:cNvPr id="3" name="Datumsplatzhalter 2"/>
          <p:cNvSpPr>
            <a:spLocks noGrp="1"/>
          </p:cNvSpPr>
          <p:nvPr>
            <p:ph type="dt" sz="half" idx="10"/>
          </p:nvPr>
        </p:nvSpPr>
        <p:spPr/>
        <p:txBody>
          <a:bodyPr/>
          <a:lstStyle/>
          <a:p>
            <a:fld id="{B1E48672-DA3A-4390-A23C-D178AAC449B4}" type="datetime1">
              <a:rPr lang="de-DE" smtClean="0"/>
              <a:pPr/>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pPr/>
              <a:t>57</a:t>
            </a:fld>
            <a:endParaRPr lang="de-DE"/>
          </a:p>
        </p:txBody>
      </p:sp>
    </p:spTree>
    <p:extLst>
      <p:ext uri="{BB962C8B-B14F-4D97-AF65-F5344CB8AC3E}">
        <p14:creationId xmlns:p14="http://schemas.microsoft.com/office/powerpoint/2010/main" val="172548873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ZD: Beispiel</a:t>
            </a:r>
            <a:endParaRPr lang="de-DE" dirty="0"/>
          </a:p>
        </p:txBody>
      </p:sp>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58</a:t>
            </a:fld>
            <a:endParaRPr lang="de-DE"/>
          </a:p>
        </p:txBody>
      </p:sp>
      <p:pic>
        <p:nvPicPr>
          <p:cNvPr id="8" name="Inhaltsplatzhalter 7" descr="2 Hauptzustände &quot;Navi Aus&quot; und &quot;Navi Ein&quot;. Vom Startzustand geht eine Transition zu „Navi Aus“. Von dort mittels Event &quot;ein&quot; zum Zustand &quot;Navi Ein&quot; und mittels Event &quot;aus&quot; wieder zurück. Es existiert kein Endzustand. Zustand &quot;Navi Ein&quot; enthält Subzustände. Der Startzustand in &quot;Navi Ein&quot; geht zum Zustand &quot;kein GPS Signal&quot;. Von dort mittels Event &quot;GPS empfangen&quot; zum Zustand &quot;GPS Signal&quot;. Eine Transition geht zurück mittels des Events &quot;kein GPS Signal erreichbar/Hinweis ausgeben&quot;." title="ZD: Navigationsbeispiel"/>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57031" y="1476375"/>
            <a:ext cx="3593450" cy="4572000"/>
          </a:xfrm>
        </p:spPr>
      </p:pic>
    </p:spTree>
    <p:extLst>
      <p:ext uri="{BB962C8B-B14F-4D97-AF65-F5344CB8AC3E}">
        <p14:creationId xmlns:p14="http://schemas.microsoft.com/office/powerpoint/2010/main" val="140844730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r>
              <a:rPr lang="de-DE" dirty="0" smtClean="0"/>
              <a:t>Verhaltensdiagramm</a:t>
            </a:r>
            <a:endParaRPr lang="en-US" dirty="0"/>
          </a:p>
        </p:txBody>
      </p:sp>
      <p:sp>
        <p:nvSpPr>
          <p:cNvPr id="3" name="Titel 2"/>
          <p:cNvSpPr>
            <a:spLocks noGrp="1"/>
          </p:cNvSpPr>
          <p:nvPr>
            <p:ph type="title"/>
          </p:nvPr>
        </p:nvSpPr>
        <p:spPr/>
        <p:txBody>
          <a:bodyPr/>
          <a:lstStyle/>
          <a:p>
            <a:r>
              <a:rPr lang="de-DE" dirty="0" smtClean="0"/>
              <a:t>Sequenzdiagramm</a:t>
            </a:r>
            <a:endParaRPr lang="en-US" dirty="0"/>
          </a:p>
        </p:txBody>
      </p:sp>
    </p:spTree>
    <p:extLst>
      <p:ext uri="{BB962C8B-B14F-4D97-AF65-F5344CB8AC3E}">
        <p14:creationId xmlns:p14="http://schemas.microsoft.com/office/powerpoint/2010/main" val="2198092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Allgemeiner Aufbau: Verbindungen</a:t>
            </a:r>
            <a:endParaRPr lang="de-DE" dirty="0"/>
          </a:p>
        </p:txBody>
      </p:sp>
      <p:sp>
        <p:nvSpPr>
          <p:cNvPr id="3" name="Inhaltsplatzhalter 2"/>
          <p:cNvSpPr>
            <a:spLocks noGrp="1"/>
          </p:cNvSpPr>
          <p:nvPr>
            <p:ph idx="1"/>
          </p:nvPr>
        </p:nvSpPr>
        <p:spPr/>
        <p:txBody>
          <a:bodyPr>
            <a:normAutofit/>
          </a:bodyPr>
          <a:lstStyle/>
          <a:p>
            <a:r>
              <a:rPr lang="de-DE" dirty="0" smtClean="0"/>
              <a:t>Verbindungen zwischen Elementen der Diagramme als gerichtete (Pfeilende) oder </a:t>
            </a:r>
            <a:r>
              <a:rPr lang="de-DE" dirty="0" err="1" smtClean="0"/>
              <a:t>ungerichtete</a:t>
            </a:r>
            <a:r>
              <a:rPr lang="de-DE" dirty="0" smtClean="0"/>
              <a:t> (kein Pfeilende) Linie</a:t>
            </a:r>
          </a:p>
          <a:p>
            <a:r>
              <a:rPr lang="de-DE" dirty="0" smtClean="0"/>
              <a:t>Zusätzliche Verbindungen in verschiedenen Diagrammen vorhanden, Erläuterungen in den jeweiligen Kapiteln</a:t>
            </a:r>
          </a:p>
          <a:p>
            <a:r>
              <a:rPr lang="de-DE" dirty="0" smtClean="0"/>
              <a:t>Stellt Zugriff zwischen Elementen dar</a:t>
            </a:r>
          </a:p>
          <a:p>
            <a:r>
              <a:rPr lang="de-DE" dirty="0" smtClean="0"/>
              <a:t>Multiplizitäten durch Festlegung von Unter- und Obergrenzen an Verbindungen möglich</a:t>
            </a:r>
          </a:p>
          <a:p>
            <a:pPr lvl="1"/>
            <a:r>
              <a:rPr lang="de-DE" dirty="0" smtClean="0"/>
              <a:t>Details beim Klassendiagramm</a:t>
            </a:r>
            <a:endParaRPr lang="de-DE" dirty="0"/>
          </a:p>
        </p:txBody>
      </p:sp>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6</a:t>
            </a:fld>
            <a:endParaRPr lang="de-DE"/>
          </a:p>
        </p:txBody>
      </p:sp>
    </p:spTree>
    <p:extLst>
      <p:ext uri="{BB962C8B-B14F-4D97-AF65-F5344CB8AC3E}">
        <p14:creationId xmlns:p14="http://schemas.microsoft.com/office/powerpoint/2010/main" val="358917734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Sequenzdiagramm (SQ): Einleitung</a:t>
            </a:r>
            <a:endParaRPr lang="en-US" dirty="0"/>
          </a:p>
        </p:txBody>
      </p:sp>
      <p:sp>
        <p:nvSpPr>
          <p:cNvPr id="3" name="Inhaltsplatzhalter 2"/>
          <p:cNvSpPr>
            <a:spLocks noGrp="1"/>
          </p:cNvSpPr>
          <p:nvPr>
            <p:ph idx="1"/>
          </p:nvPr>
        </p:nvSpPr>
        <p:spPr/>
        <p:txBody>
          <a:bodyPr anchor="t"/>
          <a:lstStyle/>
          <a:p>
            <a:r>
              <a:rPr lang="de-DE" dirty="0" smtClean="0"/>
              <a:t>Unterkategorie: Interaktionsdiagramme</a:t>
            </a:r>
          </a:p>
          <a:p>
            <a:r>
              <a:rPr lang="de-DE" dirty="0" smtClean="0"/>
              <a:t>Beschreibt Nachrichtenfluss zwischen Teilnehmern</a:t>
            </a:r>
          </a:p>
          <a:p>
            <a:r>
              <a:rPr lang="de-DE" dirty="0" smtClean="0"/>
              <a:t>Zeigen zeitlichen Ablauf</a:t>
            </a:r>
          </a:p>
          <a:p>
            <a:r>
              <a:rPr lang="de-DE" dirty="0" smtClean="0"/>
              <a:t>Verdeutlichen konkret möglichen Ablauf</a:t>
            </a:r>
            <a:r>
              <a:rPr lang="en-US" dirty="0" smtClean="0"/>
              <a:t>, </a:t>
            </a:r>
            <a:r>
              <a:rPr lang="en-US" dirty="0" err="1" smtClean="0"/>
              <a:t>z.B</a:t>
            </a:r>
            <a:r>
              <a:rPr lang="en-US" dirty="0" smtClean="0"/>
              <a:t>.</a:t>
            </a:r>
          </a:p>
          <a:p>
            <a:pPr lvl="1"/>
            <a:r>
              <a:rPr lang="de-DE" dirty="0" smtClean="0"/>
              <a:t>Klassen und ihre Methodenaufrufe</a:t>
            </a:r>
          </a:p>
          <a:p>
            <a:pPr lvl="1"/>
            <a:r>
              <a:rPr lang="de-DE" dirty="0" smtClean="0"/>
              <a:t>Präzisierung des Aktivitätsdiagramms</a:t>
            </a:r>
          </a:p>
          <a:p>
            <a:pPr lvl="1"/>
            <a:r>
              <a:rPr lang="de-DE" dirty="0" smtClean="0"/>
              <a:t>Zusammenspiel von Akteuren und Anwendungsfällen</a:t>
            </a:r>
          </a:p>
        </p:txBody>
      </p:sp>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60</a:t>
            </a:fld>
            <a:endParaRPr lang="de-DE"/>
          </a:p>
        </p:txBody>
      </p:sp>
    </p:spTree>
    <p:extLst>
      <p:ext uri="{BB962C8B-B14F-4D97-AF65-F5344CB8AC3E}">
        <p14:creationId xmlns:p14="http://schemas.microsoft.com/office/powerpoint/2010/main" val="249024962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ormAutofit fontScale="92500"/>
          </a:bodyPr>
          <a:lstStyle/>
          <a:p>
            <a:r>
              <a:rPr lang="de-DE" dirty="0" smtClean="0"/>
              <a:t>Teilnehmer werden horizontal angeordnet</a:t>
            </a:r>
          </a:p>
          <a:p>
            <a:pPr lvl="1"/>
            <a:r>
              <a:rPr lang="de-DE" dirty="0" smtClean="0"/>
              <a:t>Menschen als Strichmännchen</a:t>
            </a:r>
          </a:p>
          <a:p>
            <a:pPr lvl="1"/>
            <a:r>
              <a:rPr lang="de-DE" dirty="0" smtClean="0"/>
              <a:t>Systeme als Rechteck</a:t>
            </a:r>
          </a:p>
          <a:p>
            <a:pPr lvl="1"/>
            <a:r>
              <a:rPr lang="de-DE" dirty="0" smtClean="0"/>
              <a:t>Bezeichnung: </a:t>
            </a:r>
            <a:r>
              <a:rPr lang="de-DE" dirty="0" err="1" smtClean="0"/>
              <a:t>Name:Type</a:t>
            </a:r>
            <a:endParaRPr lang="de-DE" dirty="0" smtClean="0"/>
          </a:p>
          <a:p>
            <a:pPr lvl="1"/>
            <a:r>
              <a:rPr lang="de-DE" dirty="0" smtClean="0"/>
              <a:t>Typangabe ist notwendig</a:t>
            </a:r>
          </a:p>
          <a:p>
            <a:pPr lvl="1"/>
            <a:r>
              <a:rPr lang="de-DE" dirty="0" smtClean="0"/>
              <a:t> Name ist optional</a:t>
            </a:r>
            <a:endParaRPr lang="en-US" dirty="0" smtClean="0"/>
          </a:p>
          <a:p>
            <a:r>
              <a:rPr lang="de-DE" dirty="0" smtClean="0"/>
              <a:t>Lebenslinie (gestrichelt) verläuft vertikal unter Teilnehmern</a:t>
            </a:r>
          </a:p>
        </p:txBody>
      </p:sp>
      <p:pic>
        <p:nvPicPr>
          <p:cNvPr id="8" name="Inhaltsplatzhalter 7" descr="Ein Strichmännchen mit dem Text &quot;Alice:Kunde&quot; mittig darunter platziert. Daneben ein Rechteck, in welchem &quot;:System&quot; steht. Unterhalb der zwei Elemente verlaufen gestrichelte Linien vertikal. Ein Pfeil nach rechts deutet die Anordnung der Verteilung der Lebenslinien an und ist mit &quot;Lebenslinie&quot; beschriftet. Ein vertikaler Pfeil ist mit &quot;Zeit&quot; beschriftet." title="SQ: Interaktions- und Zeitachse"/>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5" y="2457286"/>
            <a:ext cx="3717925" cy="2614940"/>
          </a:xfrm>
        </p:spPr>
      </p:pic>
      <p:sp>
        <p:nvSpPr>
          <p:cNvPr id="4" name="Titel 3"/>
          <p:cNvSpPr>
            <a:spLocks noGrp="1"/>
          </p:cNvSpPr>
          <p:nvPr>
            <p:ph type="title"/>
          </p:nvPr>
        </p:nvSpPr>
        <p:spPr/>
        <p:txBody>
          <a:bodyPr/>
          <a:lstStyle/>
          <a:p>
            <a:r>
              <a:rPr lang="de-DE" dirty="0" smtClean="0"/>
              <a:t>SQ: Interaktions- und Zeitachse</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61</a:t>
            </a:fld>
            <a:endParaRPr lang="de-DE"/>
          </a:p>
        </p:txBody>
      </p:sp>
    </p:spTree>
    <p:extLst>
      <p:ext uri="{BB962C8B-B14F-4D97-AF65-F5344CB8AC3E}">
        <p14:creationId xmlns:p14="http://schemas.microsoft.com/office/powerpoint/2010/main" val="316843484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dirty="0" smtClean="0"/>
              <a:t>Aktive Bereiche der Teilnehmer werden durch vertikale Balken dargestellt</a:t>
            </a:r>
          </a:p>
          <a:p>
            <a:r>
              <a:rPr lang="de-DE" dirty="0" smtClean="0"/>
              <a:t>Doppelte Balken stellen parallele Tätigkeiten dar</a:t>
            </a:r>
          </a:p>
          <a:p>
            <a:r>
              <a:rPr lang="de-DE" dirty="0" smtClean="0"/>
              <a:t>Ein „X“ kennzeichnet die Zerstörung der Lebenslinie</a:t>
            </a:r>
            <a:endParaRPr lang="en-US" dirty="0"/>
          </a:p>
        </p:txBody>
      </p:sp>
      <p:pic>
        <p:nvPicPr>
          <p:cNvPr id="8" name="Inhaltsplatzhalter 7" descr="3 Personen (Alice:Kunde, Bob:Kunde, Carol:Kunde)sind nebeneinander angeordnet mit jeweiligen Lebenslinien. Auf der Lebenslinie von Alice ist ein vertikaler Balken platziert. Bei Bob ist dies ebenso, zusätzlich ist jedoch ein kleinerer Balken leicht versetzt parallel dazu modelliert. Die beiden Balken überlappen leicht. Carol hat keinen Balken, aber ein X am Ende der Lebenslinie." title="SQ: Aktiitätsbereiche/Ausführungsbalken"/>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5" y="2537052"/>
            <a:ext cx="3717925" cy="2455409"/>
          </a:xfrm>
        </p:spPr>
      </p:pic>
      <p:sp>
        <p:nvSpPr>
          <p:cNvPr id="4" name="Titel 3"/>
          <p:cNvSpPr>
            <a:spLocks noGrp="1"/>
          </p:cNvSpPr>
          <p:nvPr>
            <p:ph type="title"/>
          </p:nvPr>
        </p:nvSpPr>
        <p:spPr/>
        <p:txBody>
          <a:bodyPr/>
          <a:lstStyle/>
          <a:p>
            <a:r>
              <a:rPr lang="de-DE" dirty="0" smtClean="0"/>
              <a:t>SQ: Aktivitätsbereiche</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62</a:t>
            </a:fld>
            <a:endParaRPr lang="de-DE"/>
          </a:p>
        </p:txBody>
      </p:sp>
    </p:spTree>
    <p:extLst>
      <p:ext uri="{BB962C8B-B14F-4D97-AF65-F5344CB8AC3E}">
        <p14:creationId xmlns:p14="http://schemas.microsoft.com/office/powerpoint/2010/main" val="114231124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ormAutofit fontScale="92500" lnSpcReduction="20000"/>
          </a:bodyPr>
          <a:lstStyle/>
          <a:p>
            <a:r>
              <a:rPr lang="de-DE" dirty="0" smtClean="0"/>
              <a:t>Bedingung eines Teilnehmers, um an Interaktion teilnehmen zu können</a:t>
            </a:r>
          </a:p>
          <a:p>
            <a:r>
              <a:rPr lang="de-DE" dirty="0"/>
              <a:t>Bedingung wird vor nächster Interaktion </a:t>
            </a:r>
            <a:r>
              <a:rPr lang="de-DE" dirty="0" smtClean="0"/>
              <a:t>geprüft</a:t>
            </a:r>
          </a:p>
          <a:p>
            <a:r>
              <a:rPr lang="de-DE" dirty="0" smtClean="0"/>
              <a:t>Verschiedene Darstellungsalternativen</a:t>
            </a:r>
          </a:p>
          <a:p>
            <a:pPr lvl="1"/>
            <a:r>
              <a:rPr lang="de-DE" dirty="0" smtClean="0"/>
              <a:t>Abgerundetes Rechteck auf Lebenslinie</a:t>
            </a:r>
          </a:p>
          <a:p>
            <a:pPr lvl="1"/>
            <a:r>
              <a:rPr lang="de-DE" dirty="0" smtClean="0"/>
              <a:t>In geschweiften Klammern auf Lebenslinie</a:t>
            </a:r>
          </a:p>
          <a:p>
            <a:pPr lvl="1"/>
            <a:r>
              <a:rPr lang="de-DE" dirty="0" smtClean="0"/>
              <a:t>Als Notiz an Lebenslinie</a:t>
            </a:r>
          </a:p>
        </p:txBody>
      </p:sp>
      <p:pic>
        <p:nvPicPr>
          <p:cNvPr id="8" name="Inhaltsplatzhalter 7" descr="Ein Rechteck mit der Bezeichnung &quot;:Kasse&quot; mit seiner Lebenslinie. Auf der Lebenslinie liegt ein Rechteck mit abgerundeten Ecken, beschriftet mit &quot;befüllt==true&quot;. Darunter ist ein Text mit &quot;{befüllt==true}&quot; über der Lebenslinie platziert. Ganz unten ist eine Notiz (Rechteck mit Eselsohr) neben der Lebenslinie platziert, verbindet diese jedoch mit einer gepunkteten Linie. Innerhalb der Notiz ist wiederum &quot;befüllt==true&quot; notiert." title="SQ: Zustandsinvariante"/>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41887" y="2288536"/>
            <a:ext cx="3352800" cy="2952441"/>
          </a:xfrm>
        </p:spPr>
      </p:pic>
      <p:sp>
        <p:nvSpPr>
          <p:cNvPr id="4" name="Titel 3"/>
          <p:cNvSpPr>
            <a:spLocks noGrp="1"/>
          </p:cNvSpPr>
          <p:nvPr>
            <p:ph type="title"/>
          </p:nvPr>
        </p:nvSpPr>
        <p:spPr/>
        <p:txBody>
          <a:bodyPr/>
          <a:lstStyle/>
          <a:p>
            <a:r>
              <a:rPr lang="de-DE" dirty="0" smtClean="0"/>
              <a:t>SQ: Zustandsinvariante</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63</a:t>
            </a:fld>
            <a:endParaRPr lang="de-DE"/>
          </a:p>
        </p:txBody>
      </p:sp>
    </p:spTree>
    <p:extLst>
      <p:ext uri="{BB962C8B-B14F-4D97-AF65-F5344CB8AC3E}">
        <p14:creationId xmlns:p14="http://schemas.microsoft.com/office/powerpoint/2010/main" val="35383122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ormAutofit fontScale="92500" lnSpcReduction="20000"/>
          </a:bodyPr>
          <a:lstStyle/>
          <a:p>
            <a:r>
              <a:rPr lang="de-DE" dirty="0" smtClean="0"/>
              <a:t>Kommunikation zwischen Teilnehmern</a:t>
            </a:r>
          </a:p>
          <a:p>
            <a:r>
              <a:rPr lang="de-DE" dirty="0" smtClean="0"/>
              <a:t>Gerichtete Pfeile zwischen Aktivitäts-bereichen von Teilnehmern mit Namen</a:t>
            </a:r>
            <a:endParaRPr lang="de-DE" dirty="0"/>
          </a:p>
          <a:p>
            <a:r>
              <a:rPr lang="de-DE" dirty="0" smtClean="0"/>
              <a:t>Synchron</a:t>
            </a:r>
          </a:p>
          <a:p>
            <a:pPr lvl="1"/>
            <a:r>
              <a:rPr lang="de-DE" dirty="0" smtClean="0"/>
              <a:t>Gefüllter Pfeil</a:t>
            </a:r>
          </a:p>
          <a:p>
            <a:pPr lvl="1"/>
            <a:r>
              <a:rPr lang="de-DE" dirty="0" smtClean="0"/>
              <a:t>Sender wartet auf Antwort, blockiert Tätigkeit</a:t>
            </a:r>
          </a:p>
          <a:p>
            <a:r>
              <a:rPr lang="de-DE" dirty="0" smtClean="0"/>
              <a:t>Asynchron</a:t>
            </a:r>
          </a:p>
          <a:p>
            <a:pPr lvl="1"/>
            <a:r>
              <a:rPr lang="de-DE" dirty="0" smtClean="0"/>
              <a:t>Offener Pfeil</a:t>
            </a:r>
          </a:p>
          <a:p>
            <a:pPr lvl="1"/>
            <a:r>
              <a:rPr lang="de-DE" dirty="0" smtClean="0"/>
              <a:t>Fortführen der Tätigkeit</a:t>
            </a:r>
            <a:endParaRPr lang="en-US" dirty="0" smtClean="0"/>
          </a:p>
        </p:txBody>
      </p:sp>
      <p:pic>
        <p:nvPicPr>
          <p:cNvPr id="8" name="Inhaltsplatzhalter 7" descr="Zwei menschliche Teilnehmer (:Kunde, :Mitarbeiter), beide mit einem Aktivitätsbereich (Balken auf Lebenslinie). Ein Pfeil mit gefüllter Spitze zeigt von der Lebenslinie des &quot;:Kunden&quot; auf diejenige vom &quot;:Mitarbeiter&quot;. Beschriftet ist diese mit &quot;synchron rufen&quot;. Darunter verläuft ein Pfeil mit offener Spitze ebenso, mit &quot;asynchron rufen&quot; beschriftet." title="SQ: Nachrichten"/>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5" y="2477647"/>
            <a:ext cx="3717925" cy="2574218"/>
          </a:xfrm>
        </p:spPr>
      </p:pic>
      <p:sp>
        <p:nvSpPr>
          <p:cNvPr id="4" name="Titel 3"/>
          <p:cNvSpPr>
            <a:spLocks noGrp="1"/>
          </p:cNvSpPr>
          <p:nvPr>
            <p:ph type="title"/>
          </p:nvPr>
        </p:nvSpPr>
        <p:spPr/>
        <p:txBody>
          <a:bodyPr/>
          <a:lstStyle/>
          <a:p>
            <a:r>
              <a:rPr lang="de-DE" dirty="0" smtClean="0"/>
              <a:t>SQ: Nachrichten</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64</a:t>
            </a:fld>
            <a:endParaRPr lang="de-DE"/>
          </a:p>
        </p:txBody>
      </p:sp>
    </p:spTree>
    <p:extLst>
      <p:ext uri="{BB962C8B-B14F-4D97-AF65-F5344CB8AC3E}">
        <p14:creationId xmlns:p14="http://schemas.microsoft.com/office/powerpoint/2010/main" val="209412755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chor="ctr"/>
          <a:lstStyle/>
          <a:p>
            <a:r>
              <a:rPr lang="de-DE" dirty="0" smtClean="0"/>
              <a:t>Nachrichten müssen nicht auf andere Teilnehmer gerichtet sein</a:t>
            </a:r>
          </a:p>
          <a:p>
            <a:r>
              <a:rPr lang="de-DE" dirty="0" smtClean="0"/>
              <a:t>Nachrichten an sich selbst sind möglich</a:t>
            </a:r>
          </a:p>
          <a:p>
            <a:r>
              <a:rPr lang="de-DE" dirty="0" smtClean="0"/>
              <a:t>Darstellung als gefüllter Pfeil auf parallelen Aktivitätsbereich</a:t>
            </a:r>
            <a:endParaRPr lang="en-US" dirty="0"/>
          </a:p>
        </p:txBody>
      </p:sp>
      <p:pic>
        <p:nvPicPr>
          <p:cNvPr id="8" name="Inhaltsplatzhalter 7" descr="Ein Teilnehmer &quot;Alice:Kunde&quot; mit Lebenslinie. Es fängt ein Aktivitätsbereich an, darauf ist leicht versetzt ein kleinerer Aktivitätsbereich platziert. Beide Bereiche überlappen sich. Ein gefüllter Pfeil zeigt vom Bereich des nicht-parallelen Aktivitätsbereichs auf den parallele Bereich. Beschriftet ist dieser mit &quot;Buch wählen&quot;" title="SQ: Reflexive Nachricht"/>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0012" y="1955195"/>
            <a:ext cx="2876550" cy="3619122"/>
          </a:xfrm>
        </p:spPr>
      </p:pic>
      <p:sp>
        <p:nvSpPr>
          <p:cNvPr id="4" name="Titel 3"/>
          <p:cNvSpPr>
            <a:spLocks noGrp="1"/>
          </p:cNvSpPr>
          <p:nvPr>
            <p:ph type="title"/>
          </p:nvPr>
        </p:nvSpPr>
        <p:spPr/>
        <p:txBody>
          <a:bodyPr/>
          <a:lstStyle/>
          <a:p>
            <a:r>
              <a:rPr lang="de-DE" dirty="0" smtClean="0"/>
              <a:t>SQ: Reflexive Nachrichten</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65</a:t>
            </a:fld>
            <a:endParaRPr lang="de-DE"/>
          </a:p>
        </p:txBody>
      </p:sp>
    </p:spTree>
    <p:extLst>
      <p:ext uri="{BB962C8B-B14F-4D97-AF65-F5344CB8AC3E}">
        <p14:creationId xmlns:p14="http://schemas.microsoft.com/office/powerpoint/2010/main" val="407305681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dirty="0" smtClean="0"/>
              <a:t>Nachrichten können Antworten nach sich ziehen, vor allem synchrone</a:t>
            </a:r>
          </a:p>
          <a:p>
            <a:r>
              <a:rPr lang="de-DE" dirty="0" smtClean="0"/>
              <a:t>Antwort ist offener, gestrichelter Pfeil</a:t>
            </a:r>
          </a:p>
          <a:p>
            <a:r>
              <a:rPr lang="de-DE" dirty="0" smtClean="0"/>
              <a:t>Antwort enthält mindestens Namen der Originalnachricht zur Zuordnung</a:t>
            </a:r>
            <a:endParaRPr lang="en-US" dirty="0"/>
          </a:p>
        </p:txBody>
      </p:sp>
      <p:pic>
        <p:nvPicPr>
          <p:cNvPr id="8" name="Inhaltsplatzhalter 7" descr="Zwei menschliche Teilnehmer (:Kunde und :Mitarbeiter) mit jeweils Aktivitätsbereichen. Ein gefüllter Pfeil, beschriftet mit &quot;rufen&quot; zeigt vom Teilnehmer &quot;:Kunde&quot; zu &quot;:Mitarbeiter&quot;. Darunter verläuft ein gestrichelter Pfeil mit offener Pfeilspitze genau umgekehrt, jedoch ebenfalls mit &quot;rufen&quot; beschriftet" title="SQ: Antwortnachrichten"/>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5" y="2104980"/>
            <a:ext cx="3717925" cy="3319552"/>
          </a:xfrm>
        </p:spPr>
      </p:pic>
      <p:sp>
        <p:nvSpPr>
          <p:cNvPr id="4" name="Titel 3"/>
          <p:cNvSpPr>
            <a:spLocks noGrp="1"/>
          </p:cNvSpPr>
          <p:nvPr>
            <p:ph type="title"/>
          </p:nvPr>
        </p:nvSpPr>
        <p:spPr/>
        <p:txBody>
          <a:bodyPr/>
          <a:lstStyle/>
          <a:p>
            <a:r>
              <a:rPr lang="de-DE" dirty="0" smtClean="0"/>
              <a:t>SQ: Antwortnachrichten</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66</a:t>
            </a:fld>
            <a:endParaRPr lang="de-DE"/>
          </a:p>
        </p:txBody>
      </p:sp>
    </p:spTree>
    <p:extLst>
      <p:ext uri="{BB962C8B-B14F-4D97-AF65-F5344CB8AC3E}">
        <p14:creationId xmlns:p14="http://schemas.microsoft.com/office/powerpoint/2010/main" val="79969422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chor="ctr"/>
          <a:lstStyle/>
          <a:p>
            <a:pPr marL="0" indent="0">
              <a:buNone/>
            </a:pPr>
            <a:r>
              <a:rPr lang="de-DE" dirty="0" smtClean="0"/>
              <a:t>Gefundene Nachricht:</a:t>
            </a:r>
          </a:p>
          <a:p>
            <a:pPr lvl="1"/>
            <a:r>
              <a:rPr lang="de-DE" dirty="0" smtClean="0"/>
              <a:t>Kein Sender, oder irrelevant</a:t>
            </a:r>
          </a:p>
          <a:p>
            <a:pPr lvl="1"/>
            <a:r>
              <a:rPr lang="de-DE" dirty="0" smtClean="0"/>
              <a:t>Ausgehend aus Kreis</a:t>
            </a:r>
          </a:p>
          <a:p>
            <a:pPr lvl="1"/>
            <a:endParaRPr lang="de-DE" dirty="0"/>
          </a:p>
          <a:p>
            <a:pPr marL="457200" lvl="1" indent="-457200">
              <a:buNone/>
            </a:pPr>
            <a:r>
              <a:rPr lang="de-DE" dirty="0" smtClean="0"/>
              <a:t>Verlorene Nachricht</a:t>
            </a:r>
          </a:p>
          <a:p>
            <a:pPr lvl="1"/>
            <a:r>
              <a:rPr lang="de-DE" dirty="0"/>
              <a:t>Kein Empfänger oder </a:t>
            </a:r>
            <a:r>
              <a:rPr lang="de-DE" dirty="0" smtClean="0"/>
              <a:t>irrelevant</a:t>
            </a:r>
          </a:p>
          <a:p>
            <a:pPr lvl="1"/>
            <a:r>
              <a:rPr lang="de-DE" dirty="0" smtClean="0"/>
              <a:t>Pfeil endet in Kreis</a:t>
            </a:r>
            <a:endParaRPr lang="de-DE" dirty="0"/>
          </a:p>
          <a:p>
            <a:pPr marL="723900" lvl="2" indent="-266700"/>
            <a:endParaRPr lang="de-DE" dirty="0" smtClean="0"/>
          </a:p>
        </p:txBody>
      </p:sp>
      <p:pic>
        <p:nvPicPr>
          <p:cNvPr id="8" name="Inhaltsplatzhalter 7" descr="Zwei Teilnehmer (:Kunde und :Mitarbeiter) mit Lebenslinien und Aktivitätsbereichen. Ein gefüllter Pfeil mit Namen &quot;Geschenk kaufen&quot; zeigt von einem Kreis auf den Aktivitätsbereich des &quot;:Kunden&quot;. Der Pfeil geht nicht von einem Teilnehmer aus. Ein Pfeil mit offener Spitze und dem Namen &quot;Beratung anfordern&quot; zeigt vom &quot;:Kunden&quot; auf den &quot;:Mitarbeiter&quot;. Vom &quot;:Mitarbeiter&quot; zeigt ein Pfeil weg auf einen Kreis, auch hier ist kein Teilnehmer modelliert, beschriftet mit &quot;ignorieren&quot;." title="SQ: Gefundene und Verlorene Nachrichten"/>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5" y="2767369"/>
            <a:ext cx="3717925" cy="1994775"/>
          </a:xfrm>
        </p:spPr>
      </p:pic>
      <p:sp>
        <p:nvSpPr>
          <p:cNvPr id="4" name="Titel 3"/>
          <p:cNvSpPr>
            <a:spLocks noGrp="1"/>
          </p:cNvSpPr>
          <p:nvPr>
            <p:ph type="title"/>
          </p:nvPr>
        </p:nvSpPr>
        <p:spPr/>
        <p:txBody>
          <a:bodyPr>
            <a:normAutofit fontScale="90000"/>
          </a:bodyPr>
          <a:lstStyle/>
          <a:p>
            <a:r>
              <a:rPr lang="de-DE" dirty="0" smtClean="0"/>
              <a:t>SQ: Gefundene und Verlorene Nachrichten</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67</a:t>
            </a:fld>
            <a:endParaRPr lang="de-DE"/>
          </a:p>
        </p:txBody>
      </p:sp>
    </p:spTree>
    <p:extLst>
      <p:ext uri="{BB962C8B-B14F-4D97-AF65-F5344CB8AC3E}">
        <p14:creationId xmlns:p14="http://schemas.microsoft.com/office/powerpoint/2010/main" val="280551296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dirty="0" smtClean="0"/>
              <a:t>Per Default ist die Dauer einer Nachricht Null</a:t>
            </a:r>
          </a:p>
          <a:p>
            <a:r>
              <a:rPr lang="de-DE" dirty="0" smtClean="0"/>
              <a:t>Zeitbedingungen einzelner Nachrichten oder zwischen Nachrichten ist jedoch möglich</a:t>
            </a:r>
          </a:p>
          <a:p>
            <a:r>
              <a:rPr lang="de-DE" dirty="0" smtClean="0"/>
              <a:t>4 Varianten sind rechts abgebildet</a:t>
            </a:r>
          </a:p>
        </p:txBody>
      </p:sp>
      <p:pic>
        <p:nvPicPr>
          <p:cNvPr id="8" name="Inhaltsplatzhalter 7" descr="Zwei Teilnehmer (:Kunde und :Mitarbeiter). Der &quot;:Kunde&quot; hat ein durchgehenden Aktivitätsbereich. Alle Nachrichten (Pfeile) verlaufen von dem Teilnehmer &quot;:Kunde&quot; zu &quot;:Mitarbeiter&quot;. Für jede Nachricht wird ein Aktivitätsbereich beim &quot;:Mitarbeiter&quot; angelegt, jedoch danach wieder beendet, d.h. die Lebenslinie besitzt viele kleine Rechtecke. Die erste Nachricht (gefüllter Pfeil) ist mit &quot;rufen d=dauer&quot; beschriftet.  Die zweite Nachricht (gefüllt) mit &quot;rufen{0..1sec}&quot; Die dritte Nachricht bestitzt eine offene Pfeilspitze, ist mit &quot;rufen&quot; beschriften und zeigt schräg nach unten, unterhalb eines Aktivitätsbereiches. Der Aktivitätsbereich ist dort platziert, wo der Pfeil hinzeigen würde, wenn er waagerecht verlaufen würde. Am Pfeilanfang, bei der Lebenslinie vom &quot;Kunden&quot; ist ein Querstrich markiert mit der Bezeichnung &quot;{t=now} links neben der Lebenslinie. Ebenso ist rechts neben der Lebenslinie des &quot;:Mitarbeiters&quot; auf Höhe der Pfeilspitze &quot;{t+1sec}&quot; beschriftet. Die vierte Nachricht (gefüllt, waagerecht wieder) ist mit &quot;rufen&quot; beschriftet, direkt darunter die Nachricht (gefüllt, waagerecht) mit &quot;anschreien&quot;. Links von der Lebenslinie der beiden Nachrichten markiert ein Querstrich die Anfänge der Pfeile. Zwischen diesen Querstrichen ist mittig der Text &quot;{0..5min} platziert. Zwei kleine Pfeile zeigen von diesem Text je nach oben und unten auf die Querstriche." title="SQ: Zeitbedingungen bei Nachrichten"/>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1171" y="1484313"/>
            <a:ext cx="3494233" cy="4560887"/>
          </a:xfrm>
        </p:spPr>
      </p:pic>
      <p:sp>
        <p:nvSpPr>
          <p:cNvPr id="4" name="Titel 3"/>
          <p:cNvSpPr>
            <a:spLocks noGrp="1"/>
          </p:cNvSpPr>
          <p:nvPr>
            <p:ph type="title"/>
          </p:nvPr>
        </p:nvSpPr>
        <p:spPr/>
        <p:txBody>
          <a:bodyPr/>
          <a:lstStyle/>
          <a:p>
            <a:r>
              <a:rPr lang="de-DE" dirty="0" smtClean="0"/>
              <a:t>SQ: Zeitbedingungen bei Nachrichten</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68</a:t>
            </a:fld>
            <a:endParaRPr lang="de-DE"/>
          </a:p>
        </p:txBody>
      </p:sp>
    </p:spTree>
    <p:extLst>
      <p:ext uri="{BB962C8B-B14F-4D97-AF65-F5344CB8AC3E}">
        <p14:creationId xmlns:p14="http://schemas.microsoft.com/office/powerpoint/2010/main" val="72544185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dirty="0" smtClean="0"/>
              <a:t>Nachrichten können optionale Argumente und Parameter enthalten</a:t>
            </a:r>
          </a:p>
          <a:p>
            <a:r>
              <a:rPr lang="de-DE" dirty="0" smtClean="0"/>
              <a:t>Name[(Argument, Argument,…)]</a:t>
            </a:r>
          </a:p>
          <a:p>
            <a:r>
              <a:rPr lang="de-DE" dirty="0" smtClean="0"/>
              <a:t>Argument = [Parametername=] Argumentwert | - | *</a:t>
            </a:r>
          </a:p>
          <a:p>
            <a:r>
              <a:rPr lang="de-DE" dirty="0"/>
              <a:t>[] bedeutet optional</a:t>
            </a:r>
          </a:p>
          <a:p>
            <a:endParaRPr lang="de-DE" dirty="0" smtClean="0"/>
          </a:p>
        </p:txBody>
      </p:sp>
      <p:pic>
        <p:nvPicPr>
          <p:cNvPr id="8" name="Inhaltsplatzhalter 7" descr="Zwei Teilnehmer (:Kunde und :Mitarbeiter). Der &quot;:Kunde&quot; hat einen durchgehenden Aktivitätsbereich, der &quot;:Mitarbeiter&quot; erhält mit jeder empfangenen Nachricht einen kurzen Aktivitätsbereich, der sofort wieder aufhört. Alle 6 Nachrichten verlaufen vom Teilnehmer &quot;:Kunde&quot; zu &quot;:Mitarbeiter&quot; und sind gefüllte Pfeile. Sie sind von oben nach unten beschriftet mit:&#10;rufen&#10;Preise addieren(10,8)&#10;addieren(sum1=10,sum2=8)&#10;Buch bestellen(titel=-)&#10;Buch bestellen(-)&#10;*" title="SQ: Argumentübergabe von Nachrichten"/>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89600" y="1484313"/>
            <a:ext cx="3257374" cy="4560887"/>
          </a:xfrm>
        </p:spPr>
      </p:pic>
      <p:sp>
        <p:nvSpPr>
          <p:cNvPr id="4" name="Titel 3"/>
          <p:cNvSpPr>
            <a:spLocks noGrp="1"/>
          </p:cNvSpPr>
          <p:nvPr>
            <p:ph type="title"/>
          </p:nvPr>
        </p:nvSpPr>
        <p:spPr/>
        <p:txBody>
          <a:bodyPr/>
          <a:lstStyle/>
          <a:p>
            <a:r>
              <a:rPr lang="de-DE" dirty="0" smtClean="0"/>
              <a:t>SQ: Argumentübergabe von Nachrichten</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69</a:t>
            </a:fld>
            <a:endParaRPr lang="de-DE"/>
          </a:p>
        </p:txBody>
      </p:sp>
    </p:spTree>
    <p:extLst>
      <p:ext uri="{BB962C8B-B14F-4D97-AF65-F5344CB8AC3E}">
        <p14:creationId xmlns:p14="http://schemas.microsoft.com/office/powerpoint/2010/main" val="12941152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Allgemeiner Aufbau: Stereotypen</a:t>
            </a:r>
            <a:endParaRPr lang="de-DE" dirty="0"/>
          </a:p>
        </p:txBody>
      </p:sp>
      <p:sp>
        <p:nvSpPr>
          <p:cNvPr id="3" name="Inhaltsplatzhalter 2"/>
          <p:cNvSpPr>
            <a:spLocks noGrp="1"/>
          </p:cNvSpPr>
          <p:nvPr>
            <p:ph idx="1"/>
          </p:nvPr>
        </p:nvSpPr>
        <p:spPr/>
        <p:txBody>
          <a:bodyPr/>
          <a:lstStyle/>
          <a:p>
            <a:r>
              <a:rPr lang="de-DE" dirty="0" smtClean="0"/>
              <a:t>Geben Auskunft über Zweck und Rolle eines Elementes innerhalb eines Diagramms</a:t>
            </a:r>
          </a:p>
          <a:p>
            <a:r>
              <a:rPr lang="de-DE" dirty="0" smtClean="0"/>
              <a:t>Verändern nicht Semantik des Elements</a:t>
            </a:r>
          </a:p>
          <a:p>
            <a:r>
              <a:rPr lang="de-DE" dirty="0" smtClean="0"/>
              <a:t>Darstellung in doppelten spitzen Klammern, </a:t>
            </a:r>
            <a:r>
              <a:rPr lang="de-DE" dirty="0"/>
              <a:t>Guillemets</a:t>
            </a:r>
            <a:r>
              <a:rPr lang="de-DE" dirty="0" smtClean="0"/>
              <a:t> </a:t>
            </a:r>
            <a:r>
              <a:rPr lang="de-DE" dirty="0"/>
              <a:t>&lt;&lt;</a:t>
            </a:r>
            <a:r>
              <a:rPr lang="de-DE" dirty="0" smtClean="0"/>
              <a:t>Stereotypbezeichnung&gt;&gt;</a:t>
            </a:r>
          </a:p>
          <a:p>
            <a:endParaRPr lang="de-DE" dirty="0"/>
          </a:p>
          <a:p>
            <a:r>
              <a:rPr lang="de-DE" dirty="0" smtClean="0"/>
              <a:t>Beispiel wäre die Deklaration einer Klasse als Interface</a:t>
            </a:r>
            <a:endParaRPr lang="de-DE" dirty="0"/>
          </a:p>
        </p:txBody>
      </p:sp>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7</a:t>
            </a:fld>
            <a:endParaRPr lang="de-DE"/>
          </a:p>
        </p:txBody>
      </p:sp>
    </p:spTree>
    <p:extLst>
      <p:ext uri="{BB962C8B-B14F-4D97-AF65-F5344CB8AC3E}">
        <p14:creationId xmlns:p14="http://schemas.microsoft.com/office/powerpoint/2010/main" val="409010151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dirty="0" smtClean="0"/>
              <a:t>Antwortnachrichten wiederholen den Namen und können optional zusätzlich Rückgabewerte besitzen</a:t>
            </a:r>
          </a:p>
          <a:p>
            <a:pPr lvl="1"/>
            <a:r>
              <a:rPr lang="de-DE" dirty="0" smtClean="0"/>
              <a:t>Attributzuweisung</a:t>
            </a:r>
          </a:p>
          <a:p>
            <a:pPr lvl="1"/>
            <a:r>
              <a:rPr lang="de-DE" dirty="0" smtClean="0"/>
              <a:t>Zuweisung eines out-Parameters</a:t>
            </a:r>
          </a:p>
          <a:p>
            <a:pPr lvl="1"/>
            <a:r>
              <a:rPr lang="de-DE" dirty="0" err="1" smtClean="0"/>
              <a:t>Unspezifizierter</a:t>
            </a:r>
            <a:r>
              <a:rPr lang="de-DE" dirty="0" smtClean="0"/>
              <a:t> Parameter</a:t>
            </a:r>
            <a:endParaRPr lang="en-US" dirty="0"/>
          </a:p>
        </p:txBody>
      </p:sp>
      <p:pic>
        <p:nvPicPr>
          <p:cNvPr id="8" name="Inhaltsplatzhalter 7" descr="Zwei Teilnehmer (:Kunde und :Mitarbeiter). Der &quot;:Kunde&quot; hat einen durchgehenden Aktivitätsbereich, der &quot;:Mitarbeiter&quot; erhält mit jeder empfangenen Nachricht einen kurzen Aktivitätsbereich, der mit der ausgehenden Anwortnachricht wieder endet. Insgesamt sind es 5 Sende-Antwort-Paare von Nachrichten. Diese werden dabei alle vom Teilnehmer &quot;:Kunde&quot; zu &quot;:Mitarbeiter&quot; gesendet (gefüllte Pfeilspitze) und umgekehrt verläuft die Antwortnachricht (gestrichelte Linie mit offener Spitze). Die 5 Paarungen lauten von oben nach unten:&#10;Sender: Preise addieren (10,8), Antwort: Preise addieren(10,8):18&#10;Sender: Preise addieren (10,8), Antwort: sum=Preise addieren(10,8)&#10;Sender: Preise addieren (10,8, out sum), Antwort: Preise addieren(10,8, out sum:18)&#10;Sender: Preise addieren (10,8), Antwort: Preise addieren(-,-):18&#10;Sender: *, Antwort: *" title="SQ: Argumente von Antwortnachrichten"/>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76064" y="1484313"/>
            <a:ext cx="2884447" cy="4560887"/>
          </a:xfrm>
        </p:spPr>
      </p:pic>
      <p:sp>
        <p:nvSpPr>
          <p:cNvPr id="4" name="Titel 3"/>
          <p:cNvSpPr>
            <a:spLocks noGrp="1"/>
          </p:cNvSpPr>
          <p:nvPr>
            <p:ph type="title"/>
          </p:nvPr>
        </p:nvSpPr>
        <p:spPr/>
        <p:txBody>
          <a:bodyPr/>
          <a:lstStyle/>
          <a:p>
            <a:r>
              <a:rPr lang="de-DE" dirty="0" smtClean="0"/>
              <a:t>SQ: Argumente von Antwortnachrichten</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70</a:t>
            </a:fld>
            <a:endParaRPr lang="de-DE"/>
          </a:p>
        </p:txBody>
      </p:sp>
    </p:spTree>
    <p:extLst>
      <p:ext uri="{BB962C8B-B14F-4D97-AF65-F5344CB8AC3E}">
        <p14:creationId xmlns:p14="http://schemas.microsoft.com/office/powerpoint/2010/main" val="365313904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ormAutofit lnSpcReduction="10000"/>
          </a:bodyPr>
          <a:lstStyle/>
          <a:p>
            <a:r>
              <a:rPr lang="de-DE" dirty="0" smtClean="0"/>
              <a:t>Erzeugen und Zerstören von Teilnehmern während der Interaktion</a:t>
            </a:r>
          </a:p>
          <a:p>
            <a:r>
              <a:rPr lang="de-DE" dirty="0" smtClean="0"/>
              <a:t>Kopf des neuen Teilnehmers ist auf Höhe der Erzeugungsnachricht</a:t>
            </a:r>
          </a:p>
          <a:p>
            <a:r>
              <a:rPr lang="de-DE" dirty="0" smtClean="0"/>
              <a:t>Lebenslinie endet direkt nach der Zerstörungsnachricht, markiert durch ein „X“ </a:t>
            </a:r>
            <a:endParaRPr lang="en-US" dirty="0"/>
          </a:p>
        </p:txBody>
      </p:sp>
      <p:pic>
        <p:nvPicPr>
          <p:cNvPr id="8" name="Inhaltsplatzhalter 7" descr="Ein menschlicher Teilnehmer &quot;:Autor&quot; mit Lebenslinie und Aktivitätsbereich. Eine Nachricht als gestrichelter Pfeil mit offener Spitze und Namen &quot;schreiben&quot; zeigt auf die Mitte eines Rechteck-Teilnehmers mit dem Typ &quot;:Buch&quot;. Der Teilnehmer &quot;:Buch&quot; erhält hier auch eine Lebenslinie, ist jedoch unterhalb der Höhe des Kopfes des menschlichen Teilnehmers platziert. &quot;:Autor&quot; sendet eine weitere Nachricht (gefüllte Pfeilsitze) &quot;zerstören&quot; an &quot;:Buch&quot; auf dessen Aktivitätsbereich. Unterhalb der Pfeilspitze endet der Aktivitätsbereich von &quot;:Buch&quot; und die Lebenslinie endet mit einem &quot;X&quot;." title="SQ: Erzeugen und Zerstören von Teilnehmern"/>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5" y="1733798"/>
            <a:ext cx="3717925" cy="4061916"/>
          </a:xfrm>
        </p:spPr>
      </p:pic>
      <p:sp>
        <p:nvSpPr>
          <p:cNvPr id="4" name="Titel 3"/>
          <p:cNvSpPr>
            <a:spLocks noGrp="1"/>
          </p:cNvSpPr>
          <p:nvPr>
            <p:ph type="title"/>
          </p:nvPr>
        </p:nvSpPr>
        <p:spPr/>
        <p:txBody>
          <a:bodyPr>
            <a:normAutofit fontScale="90000"/>
          </a:bodyPr>
          <a:lstStyle/>
          <a:p>
            <a:r>
              <a:rPr lang="de-DE" dirty="0" smtClean="0"/>
              <a:t>SQ: Erzeugen und Zerstören von Teilnehmern</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71</a:t>
            </a:fld>
            <a:endParaRPr lang="de-DE"/>
          </a:p>
        </p:txBody>
      </p:sp>
    </p:spTree>
    <p:extLst>
      <p:ext uri="{BB962C8B-B14F-4D97-AF65-F5344CB8AC3E}">
        <p14:creationId xmlns:p14="http://schemas.microsoft.com/office/powerpoint/2010/main" val="69656739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SQ: Kombinierte Fragmente</a:t>
            </a:r>
            <a:endParaRPr lang="en-US" dirty="0"/>
          </a:p>
        </p:txBody>
      </p:sp>
      <p:sp>
        <p:nvSpPr>
          <p:cNvPr id="3" name="Inhaltsplatzhalter 2"/>
          <p:cNvSpPr>
            <a:spLocks noGrp="1"/>
          </p:cNvSpPr>
          <p:nvPr>
            <p:ph idx="1"/>
          </p:nvPr>
        </p:nvSpPr>
        <p:spPr/>
        <p:txBody>
          <a:bodyPr>
            <a:normAutofit lnSpcReduction="10000"/>
          </a:bodyPr>
          <a:lstStyle/>
          <a:p>
            <a:r>
              <a:rPr lang="de-DE" dirty="0" smtClean="0"/>
              <a:t>Modellieren Kontrollstrukturen in Sequenzdiagrammen, z.B. Alternativen, Parallelität, Optionale Nachrichten, et.</a:t>
            </a:r>
          </a:p>
          <a:p>
            <a:r>
              <a:rPr lang="de-DE" dirty="0" smtClean="0"/>
              <a:t>Darstellung des kombinierten Fragments als Rechteck mit dem Typ (=Interaktions-Operator) in einem Pentagon oben links</a:t>
            </a:r>
          </a:p>
          <a:p>
            <a:r>
              <a:rPr lang="de-DE" dirty="0" smtClean="0"/>
              <a:t> Fragmente bestehen aus 1..n Operanden (Bereiche), welche durch waagerecht gestrichelte Linien abgegrenzt werden</a:t>
            </a:r>
          </a:p>
          <a:p>
            <a:r>
              <a:rPr lang="de-DE" dirty="0" smtClean="0"/>
              <a:t>Fragmente können ineinander geschachtelt werden</a:t>
            </a:r>
            <a:endParaRPr lang="en-US" dirty="0"/>
          </a:p>
        </p:txBody>
      </p:sp>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72</a:t>
            </a:fld>
            <a:endParaRPr lang="de-DE"/>
          </a:p>
        </p:txBody>
      </p:sp>
    </p:spTree>
    <p:extLst>
      <p:ext uri="{BB962C8B-B14F-4D97-AF65-F5344CB8AC3E}">
        <p14:creationId xmlns:p14="http://schemas.microsoft.com/office/powerpoint/2010/main" val="211157719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dirty="0" smtClean="0"/>
              <a:t>Operator: alt</a:t>
            </a:r>
          </a:p>
          <a:p>
            <a:r>
              <a:rPr lang="de-DE" dirty="0" smtClean="0"/>
              <a:t>Entspricht „</a:t>
            </a:r>
            <a:r>
              <a:rPr lang="de-DE" dirty="0" err="1" smtClean="0"/>
              <a:t>if-then-else</a:t>
            </a:r>
            <a:r>
              <a:rPr lang="de-DE" dirty="0" smtClean="0"/>
              <a:t>“ Konstrukt</a:t>
            </a:r>
          </a:p>
          <a:p>
            <a:r>
              <a:rPr lang="de-DE" dirty="0" smtClean="0"/>
              <a:t>Bedingungen werden oben links in Operand notiert</a:t>
            </a:r>
          </a:p>
          <a:p>
            <a:r>
              <a:rPr lang="de-DE" dirty="0" smtClean="0"/>
              <a:t>Operanden müssen disjunkt sein und alle möglichen Fälle abdecken</a:t>
            </a:r>
            <a:endParaRPr lang="en-US" dirty="0"/>
          </a:p>
        </p:txBody>
      </p:sp>
      <p:pic>
        <p:nvPicPr>
          <p:cNvPr id="8" name="Inhaltsplatzhalter 7" descr="Ein menschlicher Teilnehmer &quot;:Kunde&quot; und ein Systemakteur &quot;:Buchhandlung&quot;. Der Aktivitätsbereich von &quot;:Kunde&quot; ist durchgehend modelliert, derjenige der &quot;:Buchhandlung&quot; nur bei eingehenden und ausgehenden Nachrichten. Zuerst sendet der &quot;:Kunde&quot; eine synchrone Nachricht &quot;Buchserie suchen&quot; an die &quot;:Buchhandlung&quot;. Als Antwort (gestrichelte Linie, offen Pfeilspitze) kommt &quot;Buchserie suchen&quot; zurück. Danach fängt das kombinierte Fragment an, welches durch ein Rechteck über alle Lebenslinien dargestellt wird. Der Typ des Fragments &quot;alt&quot; ist oben links im Rechteck in einem Pentagon notiert. Direkt darunter steht eine Bedingung &quot;[Buch vorhanden]&quot;. Das Rechteck wird duch eine waagerecht gestrichelte Linie in zwei Bereiche geteilt. Oben links im zweiten Bereich steht wiederrum eine Bedingung &quot;[sonst]&quot;. Im ersten Bereich sendet der &quot;:Kunde&quot; eine synchrone Nachricht &quot;kaufen&quot; an die &quot;:Buchhandlung&quot;. Im zweiten Bereich sendet der &quot;:Kunde&quot; die synchrone Nachricht &quot;nicht kaufen&quot; an die &quot;:Buchhandlung&quot;." title="SQ: Alternative Darstellun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5" y="1759906"/>
            <a:ext cx="3717924" cy="4009700"/>
          </a:xfrm>
        </p:spPr>
      </p:pic>
      <p:sp>
        <p:nvSpPr>
          <p:cNvPr id="4" name="Titel 3"/>
          <p:cNvSpPr>
            <a:spLocks noGrp="1"/>
          </p:cNvSpPr>
          <p:nvPr>
            <p:ph type="title"/>
          </p:nvPr>
        </p:nvSpPr>
        <p:spPr/>
        <p:txBody>
          <a:bodyPr/>
          <a:lstStyle/>
          <a:p>
            <a:r>
              <a:rPr lang="de-DE" dirty="0" smtClean="0"/>
              <a:t>SQ: Alternative Ausführung</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73</a:t>
            </a:fld>
            <a:endParaRPr lang="de-DE"/>
          </a:p>
        </p:txBody>
      </p:sp>
    </p:spTree>
    <p:extLst>
      <p:ext uri="{BB962C8B-B14F-4D97-AF65-F5344CB8AC3E}">
        <p14:creationId xmlns:p14="http://schemas.microsoft.com/office/powerpoint/2010/main" val="196834247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SQ: Optionale Ausführung</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74</a:t>
            </a:fld>
            <a:endParaRPr lang="de-DE"/>
          </a:p>
        </p:txBody>
      </p:sp>
      <p:sp>
        <p:nvSpPr>
          <p:cNvPr id="10" name="Inhaltsplatzhalter 9"/>
          <p:cNvSpPr>
            <a:spLocks noGrp="1"/>
          </p:cNvSpPr>
          <p:nvPr>
            <p:ph idx="1"/>
          </p:nvPr>
        </p:nvSpPr>
        <p:spPr/>
        <p:txBody>
          <a:bodyPr>
            <a:normAutofit lnSpcReduction="10000"/>
          </a:bodyPr>
          <a:lstStyle/>
          <a:p>
            <a:r>
              <a:rPr lang="de-DE" dirty="0" smtClean="0"/>
              <a:t>Operator: </a:t>
            </a:r>
            <a:r>
              <a:rPr lang="de-DE" dirty="0" err="1" smtClean="0"/>
              <a:t>opt</a:t>
            </a:r>
            <a:endParaRPr lang="de-DE" dirty="0" smtClean="0"/>
          </a:p>
          <a:p>
            <a:r>
              <a:rPr lang="de-DE" dirty="0" smtClean="0"/>
              <a:t>Optionale Ausführung, falls spezifizierte Bedingung wahr ist</a:t>
            </a:r>
          </a:p>
          <a:p>
            <a:r>
              <a:rPr lang="de-DE" dirty="0" smtClean="0"/>
              <a:t>Bedingung wird oben links unter das Pentagon notiert</a:t>
            </a:r>
            <a:endParaRPr lang="en-US" dirty="0"/>
          </a:p>
        </p:txBody>
      </p:sp>
      <p:pic>
        <p:nvPicPr>
          <p:cNvPr id="11" name="Inhaltsplatzhalter 7" descr="Ein menschlicher Teilnehmer &quot;:Kunde&quot; und ein Systemakteur &quot;:Buchhandlung&quot;. Es liegt direkt ein Rechteck mit dem Namen &quot;opt&quot; oben links in einem Pentagon im Rechteck über den Lebenslinien. Direkt unter dem Namen links oben steht eine Bedingung &quot;[Empfehlung==gut]&quot;. Beide Teilnehmer haben einen Aktivitätsbereich in welchem vom &quot;:Kunden&quot; die synchrone Nachricht &quot;kaufen&quot; and die &quot;:Buchhandlung&quot; gesendet wird." title="SQ: Optionale Ausführung"/>
          <p:cNvPicPr>
            <a:picLocks noGrp="1" noChangeAspect="1"/>
          </p:cNvPicPr>
          <p:nvPr>
            <p:ph idx="13"/>
          </p:nvPr>
        </p:nvPicPr>
        <p:blipFill>
          <a:blip r:embed="rId2">
            <a:extLst>
              <a:ext uri="{28A0092B-C50C-407E-A947-70E740481C1C}">
                <a14:useLocalDpi xmlns:a14="http://schemas.microsoft.com/office/drawing/2010/main" val="0"/>
              </a:ext>
            </a:extLst>
          </a:blip>
          <a:stretch>
            <a:fillRect/>
          </a:stretch>
        </p:blipFill>
        <p:spPr>
          <a:xfrm>
            <a:off x="2426161" y="3868738"/>
            <a:ext cx="4455191" cy="2197100"/>
          </a:xfrm>
        </p:spPr>
      </p:pic>
    </p:spTree>
    <p:extLst>
      <p:ext uri="{BB962C8B-B14F-4D97-AF65-F5344CB8AC3E}">
        <p14:creationId xmlns:p14="http://schemas.microsoft.com/office/powerpoint/2010/main" val="341353610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SQ: Parallele Ausführung</a:t>
            </a:r>
            <a:endParaRPr lang="en-US" dirty="0"/>
          </a:p>
        </p:txBody>
      </p:sp>
      <p:sp>
        <p:nvSpPr>
          <p:cNvPr id="10" name="Inhaltsplatzhalter 9"/>
          <p:cNvSpPr>
            <a:spLocks noGrp="1"/>
          </p:cNvSpPr>
          <p:nvPr>
            <p:ph idx="1"/>
          </p:nvPr>
        </p:nvSpPr>
        <p:spPr/>
        <p:txBody>
          <a:bodyPr/>
          <a:lstStyle/>
          <a:p>
            <a:r>
              <a:rPr lang="de-DE" dirty="0" smtClean="0"/>
              <a:t>Operator: par</a:t>
            </a:r>
          </a:p>
          <a:p>
            <a:r>
              <a:rPr lang="de-DE" dirty="0" smtClean="0"/>
              <a:t>Parallele Ausführung von Operanden</a:t>
            </a:r>
          </a:p>
          <a:p>
            <a:r>
              <a:rPr lang="de-DE" dirty="0" smtClean="0"/>
              <a:t>Abgrenzung der einzelnen Operanden durch gestrichelte Linien.</a:t>
            </a:r>
          </a:p>
          <a:p>
            <a:r>
              <a:rPr lang="de-DE" dirty="0" smtClean="0"/>
              <a:t>Beliebige Anzahl an Operanden möglich</a:t>
            </a:r>
          </a:p>
          <a:p>
            <a:r>
              <a:rPr lang="de-DE" dirty="0" smtClean="0"/>
              <a:t>Ausführung der Nachrichten der einzelnen Operanden in beliebiger Reihenfolge möglich, innerhalb dieser jedoch vorgegeben</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75</a:t>
            </a:fld>
            <a:endParaRPr lang="de-DE"/>
          </a:p>
        </p:txBody>
      </p:sp>
    </p:spTree>
    <p:extLst>
      <p:ext uri="{BB962C8B-B14F-4D97-AF65-F5344CB8AC3E}">
        <p14:creationId xmlns:p14="http://schemas.microsoft.com/office/powerpoint/2010/main" val="328208298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SQ: Beispiel paralleler Ausführung</a:t>
            </a:r>
            <a:endParaRPr lang="en-US" dirty="0"/>
          </a:p>
        </p:txBody>
      </p:sp>
      <p:pic>
        <p:nvPicPr>
          <p:cNvPr id="7" name="Inhaltsplatzhalter 7" descr="Drei menschliche Akteure (:Abteilungsleiter, MA1:Mitarbeiter und MA2:Mitarbeiter) sind beteiligt. Ein kombiniertes Fragment als Rechteck über allen Lebenslinien fängt direkt unter den Teilnehmern an. Oben links innerhalb des Rechtecks steht &quot;par&quot; innerhalb eines Pentagons. Das Rechteck wird durch eine gestrichelte waagerechte Linie in zwei Bereiche unterteilt. Im oberen Bereich sendet der &quot;:Abteilungsleiter&quot; jeweils asynchrone Nachrichten an die beiden Mitarbeiter. An &quot;MA1:Mitarbeiter&quot; wird die asynchrone Nachricht(offene Pfeilspitze) &quot;1.1 Bücher einräumen&quot; gesendet. Direkt danach die asynchrone Nachricht(offene Pfeilspitze) &quot;1.2. Bücher einräumen&quot; an &quot;MA2:Mitarbeiter&quot;. Im unteren Bereich (unterhalb der gestrichelten waagerechten Linie) sendet &quot;MA1:Mitarbeiter&quot; eine synchrone Nachricht (gefüllte Pfeilspitze)&quot;2.1. Bücher diskutieren&quot; and &quot;MA2:Mitarbeiter&quot;. Dieser antwortet(gestrichelte Linie mit offener Pfeilspitze) mit der Nachricht &quot;2.2 Bücher diskutieren&quot;." title="SQ: Parallele Ausführu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08647" y="1564527"/>
            <a:ext cx="5426337" cy="4189320"/>
          </a:xfrm>
        </p:spPr>
      </p:pic>
      <p:sp>
        <p:nvSpPr>
          <p:cNvPr id="8" name="Textfeld 7"/>
          <p:cNvSpPr txBox="1"/>
          <p:nvPr/>
        </p:nvSpPr>
        <p:spPr>
          <a:xfrm>
            <a:off x="381000" y="2413338"/>
            <a:ext cx="2463800" cy="2031325"/>
          </a:xfrm>
          <a:prstGeom prst="rect">
            <a:avLst/>
          </a:prstGeom>
          <a:noFill/>
        </p:spPr>
        <p:txBody>
          <a:bodyPr wrap="square" rtlCol="0">
            <a:spAutoFit/>
          </a:bodyPr>
          <a:lstStyle/>
          <a:p>
            <a:pPr lvl="0"/>
            <a:r>
              <a:rPr lang="de-DE" dirty="0" smtClean="0"/>
              <a:t>Mögliche Pfade:</a:t>
            </a:r>
          </a:p>
          <a:p>
            <a:pPr lvl="0"/>
            <a:r>
              <a:rPr lang="de-DE" dirty="0" smtClean="0"/>
              <a:t>1.1 </a:t>
            </a:r>
            <a:r>
              <a:rPr lang="de-DE" dirty="0">
                <a:sym typeface="Wingdings" panose="05000000000000000000" pitchFamily="2" charset="2"/>
              </a:rPr>
              <a:t></a:t>
            </a:r>
            <a:r>
              <a:rPr lang="de-DE" dirty="0"/>
              <a:t> 2.1 </a:t>
            </a:r>
            <a:r>
              <a:rPr lang="de-DE" dirty="0">
                <a:sym typeface="Wingdings" panose="05000000000000000000" pitchFamily="2" charset="2"/>
              </a:rPr>
              <a:t></a:t>
            </a:r>
            <a:r>
              <a:rPr lang="de-DE" dirty="0"/>
              <a:t> 1.2 </a:t>
            </a:r>
            <a:r>
              <a:rPr lang="de-DE" dirty="0">
                <a:sym typeface="Wingdings" panose="05000000000000000000" pitchFamily="2" charset="2"/>
              </a:rPr>
              <a:t></a:t>
            </a:r>
            <a:r>
              <a:rPr lang="de-DE" dirty="0"/>
              <a:t> 2.2</a:t>
            </a:r>
            <a:endParaRPr lang="en-US" dirty="0"/>
          </a:p>
          <a:p>
            <a:pPr lvl="0"/>
            <a:r>
              <a:rPr lang="de-DE" dirty="0"/>
              <a:t>1.1 </a:t>
            </a:r>
            <a:r>
              <a:rPr lang="de-DE" dirty="0">
                <a:sym typeface="Wingdings" panose="05000000000000000000" pitchFamily="2" charset="2"/>
              </a:rPr>
              <a:t></a:t>
            </a:r>
            <a:r>
              <a:rPr lang="de-DE" dirty="0"/>
              <a:t> 2.1 </a:t>
            </a:r>
            <a:r>
              <a:rPr lang="de-DE" dirty="0">
                <a:sym typeface="Wingdings" panose="05000000000000000000" pitchFamily="2" charset="2"/>
              </a:rPr>
              <a:t></a:t>
            </a:r>
            <a:r>
              <a:rPr lang="de-DE" dirty="0"/>
              <a:t> 2.2 </a:t>
            </a:r>
            <a:r>
              <a:rPr lang="de-DE" dirty="0">
                <a:sym typeface="Wingdings" panose="05000000000000000000" pitchFamily="2" charset="2"/>
              </a:rPr>
              <a:t></a:t>
            </a:r>
            <a:r>
              <a:rPr lang="de-DE" dirty="0"/>
              <a:t> 1.2</a:t>
            </a:r>
            <a:endParaRPr lang="en-US" dirty="0"/>
          </a:p>
          <a:p>
            <a:pPr lvl="0"/>
            <a:r>
              <a:rPr lang="de-DE" dirty="0"/>
              <a:t>1.1 </a:t>
            </a:r>
            <a:r>
              <a:rPr lang="de-DE" dirty="0">
                <a:sym typeface="Wingdings" panose="05000000000000000000" pitchFamily="2" charset="2"/>
              </a:rPr>
              <a:t></a:t>
            </a:r>
            <a:r>
              <a:rPr lang="de-DE" dirty="0"/>
              <a:t> 1.2 </a:t>
            </a:r>
            <a:r>
              <a:rPr lang="de-DE" dirty="0">
                <a:sym typeface="Wingdings" panose="05000000000000000000" pitchFamily="2" charset="2"/>
              </a:rPr>
              <a:t></a:t>
            </a:r>
            <a:r>
              <a:rPr lang="de-DE" dirty="0"/>
              <a:t> 2.1 </a:t>
            </a:r>
            <a:r>
              <a:rPr lang="de-DE" dirty="0">
                <a:sym typeface="Wingdings" panose="05000000000000000000" pitchFamily="2" charset="2"/>
              </a:rPr>
              <a:t></a:t>
            </a:r>
            <a:r>
              <a:rPr lang="de-DE" dirty="0"/>
              <a:t> 2.2</a:t>
            </a:r>
            <a:endParaRPr lang="en-US" dirty="0"/>
          </a:p>
          <a:p>
            <a:pPr lvl="0"/>
            <a:r>
              <a:rPr lang="de-DE" dirty="0"/>
              <a:t>2.1 </a:t>
            </a:r>
            <a:r>
              <a:rPr lang="de-DE" dirty="0">
                <a:sym typeface="Wingdings" panose="05000000000000000000" pitchFamily="2" charset="2"/>
              </a:rPr>
              <a:t></a:t>
            </a:r>
            <a:r>
              <a:rPr lang="de-DE" dirty="0"/>
              <a:t> 2.2 </a:t>
            </a:r>
            <a:r>
              <a:rPr lang="de-DE" dirty="0">
                <a:sym typeface="Wingdings" panose="05000000000000000000" pitchFamily="2" charset="2"/>
              </a:rPr>
              <a:t></a:t>
            </a:r>
            <a:r>
              <a:rPr lang="de-DE" dirty="0"/>
              <a:t> 1.1 </a:t>
            </a:r>
            <a:r>
              <a:rPr lang="de-DE" dirty="0">
                <a:sym typeface="Wingdings" panose="05000000000000000000" pitchFamily="2" charset="2"/>
              </a:rPr>
              <a:t></a:t>
            </a:r>
            <a:r>
              <a:rPr lang="de-DE" dirty="0"/>
              <a:t> 1.2</a:t>
            </a:r>
            <a:endParaRPr lang="en-US" dirty="0"/>
          </a:p>
          <a:p>
            <a:pPr lvl="0"/>
            <a:r>
              <a:rPr lang="de-DE" dirty="0"/>
              <a:t>2.1 </a:t>
            </a:r>
            <a:r>
              <a:rPr lang="de-DE" dirty="0">
                <a:sym typeface="Wingdings" panose="05000000000000000000" pitchFamily="2" charset="2"/>
              </a:rPr>
              <a:t></a:t>
            </a:r>
            <a:r>
              <a:rPr lang="de-DE" dirty="0"/>
              <a:t> 1.1 </a:t>
            </a:r>
            <a:r>
              <a:rPr lang="de-DE" dirty="0">
                <a:sym typeface="Wingdings" panose="05000000000000000000" pitchFamily="2" charset="2"/>
              </a:rPr>
              <a:t></a:t>
            </a:r>
            <a:r>
              <a:rPr lang="de-DE" dirty="0"/>
              <a:t> 2.2 </a:t>
            </a:r>
            <a:r>
              <a:rPr lang="de-DE" dirty="0">
                <a:sym typeface="Wingdings" panose="05000000000000000000" pitchFamily="2" charset="2"/>
              </a:rPr>
              <a:t></a:t>
            </a:r>
            <a:r>
              <a:rPr lang="de-DE" dirty="0"/>
              <a:t> 1.2</a:t>
            </a:r>
            <a:endParaRPr lang="en-US" dirty="0"/>
          </a:p>
          <a:p>
            <a:pPr lvl="0"/>
            <a:r>
              <a:rPr lang="de-DE" dirty="0"/>
              <a:t>2.1 </a:t>
            </a:r>
            <a:r>
              <a:rPr lang="de-DE" dirty="0">
                <a:sym typeface="Wingdings" panose="05000000000000000000" pitchFamily="2" charset="2"/>
              </a:rPr>
              <a:t></a:t>
            </a:r>
            <a:r>
              <a:rPr lang="de-DE" dirty="0"/>
              <a:t> 1.1 </a:t>
            </a:r>
            <a:r>
              <a:rPr lang="de-DE" dirty="0">
                <a:sym typeface="Wingdings" panose="05000000000000000000" pitchFamily="2" charset="2"/>
              </a:rPr>
              <a:t></a:t>
            </a:r>
            <a:r>
              <a:rPr lang="de-DE" dirty="0"/>
              <a:t> 1.2 </a:t>
            </a:r>
            <a:r>
              <a:rPr lang="de-DE" dirty="0">
                <a:sym typeface="Wingdings" panose="05000000000000000000" pitchFamily="2" charset="2"/>
              </a:rPr>
              <a:t></a:t>
            </a:r>
            <a:r>
              <a:rPr lang="de-DE" dirty="0"/>
              <a:t> </a:t>
            </a:r>
            <a:r>
              <a:rPr lang="de-DE" dirty="0" smtClean="0"/>
              <a:t>2.2</a:t>
            </a:r>
            <a:endParaRPr lang="en-US" dirty="0"/>
          </a:p>
        </p:txBody>
      </p:sp>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76</a:t>
            </a:fld>
            <a:endParaRPr lang="de-DE"/>
          </a:p>
        </p:txBody>
      </p:sp>
    </p:spTree>
    <p:extLst>
      <p:ext uri="{BB962C8B-B14F-4D97-AF65-F5344CB8AC3E}">
        <p14:creationId xmlns:p14="http://schemas.microsoft.com/office/powerpoint/2010/main" val="4279534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normAutofit lnSpcReduction="10000"/>
          </a:bodyPr>
          <a:lstStyle/>
          <a:p>
            <a:r>
              <a:rPr lang="de-DE" dirty="0" smtClean="0"/>
              <a:t>Operator: </a:t>
            </a:r>
            <a:r>
              <a:rPr lang="de-DE" dirty="0" err="1" smtClean="0"/>
              <a:t>critical</a:t>
            </a:r>
            <a:endParaRPr lang="de-DE" dirty="0" smtClean="0"/>
          </a:p>
          <a:p>
            <a:r>
              <a:rPr lang="de-DE" dirty="0" smtClean="0"/>
              <a:t>Nur ein Operand</a:t>
            </a:r>
          </a:p>
          <a:p>
            <a:r>
              <a:rPr lang="de-DE" dirty="0" smtClean="0"/>
              <a:t>Ausführung der enthaltenen Nachrichten darf niemals unterbrochen werden</a:t>
            </a:r>
          </a:p>
          <a:p>
            <a:r>
              <a:rPr lang="de-DE" dirty="0" smtClean="0"/>
              <a:t>Strikte Reihenfolge kann nicht durch andere Fragmente aufgehoben werden</a:t>
            </a:r>
            <a:endParaRPr lang="en-US" dirty="0"/>
          </a:p>
        </p:txBody>
      </p:sp>
      <p:pic>
        <p:nvPicPr>
          <p:cNvPr id="8" name="Inhaltsplatzhalter 7" descr="Zwei menschliche Akteure (MA1:Mitarbeiter und MA2:Mitarbeiter) und ein Systemteilnehmer &quot;:Ambulanz&quot; sind beteiligt. Zuerst sendet &quot;MA2:Mitarbeiter&quot; eine asynchrone Nachricht(offene Pfeilspitze) &quot;Unfall melden&quot; and &quot;MA1:Mitarbeiter&quot;. Ein kombiniertes Fragment als Rechteck über allen Lebenslinien fängt direkt danch an. Oben links innerhalb des Rechtecks steht &quot;critical&quot; innerhalb eines Pentagons. Eine reflexive Nachricht &quot;Erste Hilfe leisten(MA2)&quot;  &quot;MA1:Mitarbeiter&quot; an &quot;MA1:Mitarbeiter&quot; gesendet. Darunter platziert sendet &quot;MA1:Mitarbeiter&quot; eine synchrone Nachricht &quot;anfordern&quot; and den Teilnehmer &quot;:Ambulanz&quot;. dieser antwortet mit einer unspezifizierten Nachricht (ohne Titel). Danach endet das Diagramm." title="SQ: Kritischer Bereich"/>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59325" y="2110060"/>
            <a:ext cx="3717925" cy="3309393"/>
          </a:xfrm>
        </p:spPr>
      </p:pic>
      <p:sp>
        <p:nvSpPr>
          <p:cNvPr id="4" name="Titel 3"/>
          <p:cNvSpPr>
            <a:spLocks noGrp="1"/>
          </p:cNvSpPr>
          <p:nvPr>
            <p:ph type="title"/>
          </p:nvPr>
        </p:nvSpPr>
        <p:spPr/>
        <p:txBody>
          <a:bodyPr/>
          <a:lstStyle/>
          <a:p>
            <a:r>
              <a:rPr lang="de-DE" dirty="0" smtClean="0"/>
              <a:t>SQ: Kritischer Bereich</a:t>
            </a:r>
            <a:endParaRPr lang="en-US" dirty="0"/>
          </a:p>
        </p:txBody>
      </p:sp>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77</a:t>
            </a:fld>
            <a:endParaRPr lang="de-DE"/>
          </a:p>
        </p:txBody>
      </p:sp>
    </p:spTree>
    <p:extLst>
      <p:ext uri="{BB962C8B-B14F-4D97-AF65-F5344CB8AC3E}">
        <p14:creationId xmlns:p14="http://schemas.microsoft.com/office/powerpoint/2010/main" val="100459005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SQ: Wiederholte Ausführung: Schleifen</a:t>
            </a:r>
            <a:endParaRPr lang="en-US" dirty="0"/>
          </a:p>
        </p:txBody>
      </p:sp>
      <p:sp>
        <p:nvSpPr>
          <p:cNvPr id="8" name="Inhaltsplatzhalter 7"/>
          <p:cNvSpPr>
            <a:spLocks noGrp="1"/>
          </p:cNvSpPr>
          <p:nvPr>
            <p:ph idx="1"/>
          </p:nvPr>
        </p:nvSpPr>
        <p:spPr/>
        <p:txBody>
          <a:bodyPr>
            <a:normAutofit fontScale="92500"/>
          </a:bodyPr>
          <a:lstStyle/>
          <a:p>
            <a:r>
              <a:rPr lang="de-DE" dirty="0" smtClean="0"/>
              <a:t>Operator: </a:t>
            </a:r>
            <a:r>
              <a:rPr lang="de-DE" dirty="0" err="1" smtClean="0"/>
              <a:t>loop</a:t>
            </a:r>
            <a:endParaRPr lang="de-DE" dirty="0" smtClean="0"/>
          </a:p>
          <a:p>
            <a:r>
              <a:rPr lang="de-DE" dirty="0" smtClean="0"/>
              <a:t>Optionale Angabe von (</a:t>
            </a:r>
            <a:r>
              <a:rPr lang="de-DE" dirty="0" err="1" smtClean="0"/>
              <a:t>min,max</a:t>
            </a:r>
            <a:r>
              <a:rPr lang="de-DE" dirty="0" smtClean="0"/>
              <a:t>) oder (Bedingung)</a:t>
            </a:r>
          </a:p>
          <a:p>
            <a:pPr lvl="1"/>
            <a:r>
              <a:rPr lang="de-DE" dirty="0" err="1" smtClean="0"/>
              <a:t>loop</a:t>
            </a:r>
            <a:r>
              <a:rPr lang="de-DE" dirty="0" smtClean="0"/>
              <a:t>(8): genau 8 Wiederholungen</a:t>
            </a:r>
          </a:p>
          <a:p>
            <a:pPr lvl="1"/>
            <a:r>
              <a:rPr lang="de-DE" dirty="0" smtClean="0"/>
              <a:t>Loop(2,5): mindestens 2, maximal 5 Wiederholungen</a:t>
            </a:r>
          </a:p>
          <a:p>
            <a:pPr lvl="1"/>
            <a:r>
              <a:rPr lang="de-DE" dirty="0" smtClean="0"/>
              <a:t>Loop oder </a:t>
            </a:r>
            <a:r>
              <a:rPr lang="de-DE" dirty="0" err="1" smtClean="0"/>
              <a:t>loop</a:t>
            </a:r>
            <a:r>
              <a:rPr lang="de-DE" dirty="0" smtClean="0"/>
              <a:t>(*): beliebige Anzahl Wiederholungen</a:t>
            </a:r>
            <a:endParaRPr lang="en-US" dirty="0"/>
          </a:p>
        </p:txBody>
      </p:sp>
      <p:pic>
        <p:nvPicPr>
          <p:cNvPr id="10" name="Inhaltsplatzhalter 9" descr="Zwei menschliche Akteure (:Abteilungsleiter und MA:Mitarbeiter)sind beteiligt. Ein kombiniertes Fragment als Rechteck über allen Lebenslinien fängt direkt danch an. Oben links innerhalb des Rechtecks steht &quot;loop(MA.einräumen!=true)&quot; innerhalb eines Pentagons. Eine synchrone Nachricht &quot;Erste Hilfe&quot; wird innerhalb des Fragments von &quot;MA1:Mitarbeiter&quot; an &quot;MA2:Mitarbeiter&quot; gesendet. &quot;MA2:Mitarbeiter&quot; sendet daraufhin eine Antwort (gestrichelte Linie mit offener Pfeilspitze) an &quot;MA1:Mitarbeiter&quot;. Darunter platziert sendet &quot;MA1:Mitarbeiter&quot; eine synchrone Nachricht &quot;anrufen&quot; and den Teilnehmer &quot;:Ambulanz&quot;. dieser antwortet wiederrum mit der gleichen Nachricht &quot;anrufen&quot; dem &quot;MA1:Mitarbeiter&quot;. Danach endet das Diagramm." title="SQ: Schleifen"/>
          <p:cNvPicPr>
            <a:picLocks noGrp="1" noChangeAspect="1"/>
          </p:cNvPicPr>
          <p:nvPr>
            <p:ph idx="13"/>
          </p:nvPr>
        </p:nvPicPr>
        <p:blipFill>
          <a:blip r:embed="rId2">
            <a:extLst>
              <a:ext uri="{28A0092B-C50C-407E-A947-70E740481C1C}">
                <a14:useLocalDpi xmlns:a14="http://schemas.microsoft.com/office/drawing/2010/main" val="0"/>
              </a:ext>
            </a:extLst>
          </a:blip>
          <a:stretch>
            <a:fillRect/>
          </a:stretch>
        </p:blipFill>
        <p:spPr>
          <a:xfrm>
            <a:off x="2607343" y="3873578"/>
            <a:ext cx="4092826" cy="2187420"/>
          </a:xfrm>
        </p:spPr>
      </p:pic>
      <p:sp>
        <p:nvSpPr>
          <p:cNvPr id="5" name="Datumsplatzhalter 4"/>
          <p:cNvSpPr>
            <a:spLocks noGrp="1"/>
          </p:cNvSpPr>
          <p:nvPr>
            <p:ph type="dt" sz="half" idx="10"/>
          </p:nvPr>
        </p:nvSpPr>
        <p:spPr/>
        <p:txBody>
          <a:bodyPr/>
          <a:lstStyle/>
          <a:p>
            <a:fld id="{FB3F5C85-A200-4580-9212-93AC33B7D662}" type="datetime1">
              <a:rPr lang="de-DE" smtClean="0"/>
              <a:t>30.09.2016</a:t>
            </a:fld>
            <a:endParaRPr lang="de-DE"/>
          </a:p>
        </p:txBody>
      </p:sp>
      <p:sp>
        <p:nvSpPr>
          <p:cNvPr id="6" name="Fußzeilenplatzhalter 5"/>
          <p:cNvSpPr>
            <a:spLocks noGrp="1"/>
          </p:cNvSpPr>
          <p:nvPr>
            <p:ph type="ftr" sz="quarter" idx="11"/>
          </p:nvPr>
        </p:nvSpPr>
        <p:spPr/>
        <p:txBody>
          <a:bodyPr/>
          <a:lstStyle/>
          <a:p>
            <a:r>
              <a:rPr lang="de-DE" smtClean="0"/>
              <a:t>UML Einführung</a:t>
            </a:r>
            <a:endParaRPr lang="de-DE"/>
          </a:p>
        </p:txBody>
      </p:sp>
      <p:sp>
        <p:nvSpPr>
          <p:cNvPr id="7" name="Foliennummernplatzhalter 6"/>
          <p:cNvSpPr>
            <a:spLocks noGrp="1"/>
          </p:cNvSpPr>
          <p:nvPr>
            <p:ph type="sldNum" sz="quarter" idx="12"/>
          </p:nvPr>
        </p:nvSpPr>
        <p:spPr/>
        <p:txBody>
          <a:bodyPr/>
          <a:lstStyle/>
          <a:p>
            <a:fld id="{21B1A6CE-E5D0-4C07-8F5F-698DF204574E}" type="slidenum">
              <a:rPr lang="de-DE" smtClean="0"/>
              <a:t>78</a:t>
            </a:fld>
            <a:endParaRPr lang="de-DE"/>
          </a:p>
        </p:txBody>
      </p:sp>
    </p:spTree>
    <p:extLst>
      <p:ext uri="{BB962C8B-B14F-4D97-AF65-F5344CB8AC3E}">
        <p14:creationId xmlns:p14="http://schemas.microsoft.com/office/powerpoint/2010/main" val="395866744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SQ: Navigationsbeispiel</a:t>
            </a:r>
            <a:endParaRPr lang="en-US" dirty="0"/>
          </a:p>
        </p:txBody>
      </p:sp>
      <p:pic>
        <p:nvPicPr>
          <p:cNvPr id="7" name="Inhaltsplatzhalter 6" descr="Ein menschlicher Teilnehmer &quot;:Person&quot; und zwei Systemteilnehmer (&quot;:Navigerät&quot; und &quot;:GPS-System&quot;) sind beteiligt. Alle drei Teilnhmer besitzen je nur einen Aktivitätsbereich, welcher durch die erste erhaltene Nachricht als Balken auf der Lebenslinie dargestellt wird. Zuerst sendet &quot;:Person&quot; eine synchrone Nachricht &quot;Ziel bestimmen&quot; (gefüllte Pfeilspitze) an das &quot;:Navigerät&quot;. Kurz darunter sendet das &quot;:Navigerät&quot; eine synchrone Nachricht &quot;Aktuelle Poisition ermitteln&quot; an das &quot;:GPS-System&quot;. Das &quot;:GPS-System&quot; antwortet (gestrichelte Linie mit offener Pfeilspitze) daraufhin mit der Nachricht &quot;Aktuelle Position ermitteln: Pos(X,Y)&quot;. Danach endet der Aktivitätsbereich und die Lebenslinie des &quot;:GPS-Systems&quot; Die Beendigung der Lebenslinie wird mit einem &quot;X&quot; dargestellt. Danach antwortet das &quot;:Navigerät&quot; der &quot;:Person&quot; mit der Nachricht &quot;Ziel bestimmen&quot; und beendet sich danach ebenso wie das &quot;:GPS-System&quot;. Auf der Lebenslinie der &quot;:Person&quot; wird ein kombiniertes Fragment loop erstellt. Dargestellt wird dies durch ein Rechteck, welches über der Lebenslinie der &quot;:Person&quot; platziert wird und &quot;loop&quot; innerhalb des Rechtecks in einem Pentagon oben links stehen hat. Innerhalb des Rechtecks wird eine parallele Aktivität modelliert, indem ein kleiner Balken leicht versetzt zum originalen Aktivitätsbereich platziert wird. Ein Pfeil mit gefüllter Spitze zeigt vom einfachen Balken auf den doppelt platzierten. Als Namen hat die Nachricht &quot;Zum Ziel navigieren&quot;. Danach endet das Diagramm." title="SQ: Navigationsbeispiel"/>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92641" y="1476375"/>
            <a:ext cx="4522230" cy="4571999"/>
          </a:xfrm>
        </p:spPr>
      </p:pic>
      <p:sp>
        <p:nvSpPr>
          <p:cNvPr id="4" name="Datumsplatzhalter 3"/>
          <p:cNvSpPr>
            <a:spLocks noGrp="1"/>
          </p:cNvSpPr>
          <p:nvPr>
            <p:ph type="dt" sz="half" idx="10"/>
          </p:nvPr>
        </p:nvSpPr>
        <p:spPr/>
        <p:txBody>
          <a:bodyPr/>
          <a:lstStyle/>
          <a:p>
            <a:fld id="{27EBF5E7-6254-492C-B40B-3EBEF7C48ED4}"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79</a:t>
            </a:fld>
            <a:endParaRPr lang="de-DE"/>
          </a:p>
        </p:txBody>
      </p:sp>
    </p:spTree>
    <p:extLst>
      <p:ext uri="{BB962C8B-B14F-4D97-AF65-F5344CB8AC3E}">
        <p14:creationId xmlns:p14="http://schemas.microsoft.com/office/powerpoint/2010/main" val="285628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Zusammenhang der 4 Diagramme</a:t>
            </a:r>
            <a:endParaRPr lang="de-DE" dirty="0"/>
          </a:p>
        </p:txBody>
      </p:sp>
      <p:sp>
        <p:nvSpPr>
          <p:cNvPr id="3" name="Inhaltsplatzhalter 2"/>
          <p:cNvSpPr>
            <a:spLocks noGrp="1"/>
          </p:cNvSpPr>
          <p:nvPr>
            <p:ph idx="1"/>
          </p:nvPr>
        </p:nvSpPr>
        <p:spPr/>
        <p:txBody>
          <a:bodyPr>
            <a:normAutofit lnSpcReduction="10000"/>
          </a:bodyPr>
          <a:lstStyle/>
          <a:p>
            <a:r>
              <a:rPr lang="de-DE" dirty="0" smtClean="0"/>
              <a:t>Anwendungsfall modelliert Basisfunktionalitäten eines Systems aus Sicht der Nutzer (Menschen, Maschinen)</a:t>
            </a:r>
          </a:p>
          <a:p>
            <a:r>
              <a:rPr lang="de-DE" dirty="0" smtClean="0"/>
              <a:t>Klassendiagramm definiert, welche Klassen in der Realisierung dieser Funktionen benötigt werden</a:t>
            </a:r>
          </a:p>
          <a:p>
            <a:r>
              <a:rPr lang="de-DE" dirty="0" smtClean="0"/>
              <a:t>Zustandsdiagramm zeigt das Verhalten innerhalb eines Objektes (= Realisierung einer Klasse) oder Verhalten zur Erfüllung von Anwendungsfällen</a:t>
            </a:r>
          </a:p>
          <a:p>
            <a:r>
              <a:rPr lang="de-DE" dirty="0" smtClean="0"/>
              <a:t>Aktivitätsdiagramm definiert die Prozesse, welche benötigt werden um die Anwendungsfälle zu „implementieren“</a:t>
            </a:r>
          </a:p>
          <a:p>
            <a:endParaRPr lang="de-DE" dirty="0"/>
          </a:p>
        </p:txBody>
      </p:sp>
      <p:sp>
        <p:nvSpPr>
          <p:cNvPr id="4" name="Datumsplatzhalter 3"/>
          <p:cNvSpPr>
            <a:spLocks noGrp="1"/>
          </p:cNvSpPr>
          <p:nvPr>
            <p:ph type="dt" sz="half" idx="10"/>
          </p:nvPr>
        </p:nvSpPr>
        <p:spPr/>
        <p:txBody>
          <a:bodyPr/>
          <a:lstStyle/>
          <a:p>
            <a:fld id="{379A5DF0-B3AA-409F-8BD0-F7435945225E}" type="datetime1">
              <a:rPr lang="de-DE" smtClean="0"/>
              <a:t>30.09.2016</a:t>
            </a:fld>
            <a:endParaRPr lang="de-DE"/>
          </a:p>
        </p:txBody>
      </p:sp>
      <p:sp>
        <p:nvSpPr>
          <p:cNvPr id="5" name="Fußzeilenplatzhalter 4"/>
          <p:cNvSpPr>
            <a:spLocks noGrp="1"/>
          </p:cNvSpPr>
          <p:nvPr>
            <p:ph type="ftr" sz="quarter" idx="11"/>
          </p:nvPr>
        </p:nvSpPr>
        <p:spPr/>
        <p:txBody>
          <a:bodyPr/>
          <a:lstStyle/>
          <a:p>
            <a:r>
              <a:rPr lang="de-DE" smtClean="0"/>
              <a:t>UML Einführung</a:t>
            </a:r>
            <a:endParaRPr lang="de-DE"/>
          </a:p>
        </p:txBody>
      </p:sp>
      <p:sp>
        <p:nvSpPr>
          <p:cNvPr id="6" name="Foliennummernplatzhalter 5"/>
          <p:cNvSpPr>
            <a:spLocks noGrp="1"/>
          </p:cNvSpPr>
          <p:nvPr>
            <p:ph type="sldNum" sz="quarter" idx="12"/>
          </p:nvPr>
        </p:nvSpPr>
        <p:spPr/>
        <p:txBody>
          <a:bodyPr/>
          <a:lstStyle/>
          <a:p>
            <a:fld id="{21B1A6CE-E5D0-4C07-8F5F-698DF204574E}" type="slidenum">
              <a:rPr lang="de-DE" smtClean="0"/>
              <a:t>8</a:t>
            </a:fld>
            <a:endParaRPr lang="de-DE"/>
          </a:p>
        </p:txBody>
      </p:sp>
    </p:spTree>
    <p:extLst>
      <p:ext uri="{BB962C8B-B14F-4D97-AF65-F5344CB8AC3E}">
        <p14:creationId xmlns:p14="http://schemas.microsoft.com/office/powerpoint/2010/main" val="1940458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Klassendiagramm</a:t>
            </a:r>
          </a:p>
        </p:txBody>
      </p:sp>
      <p:sp>
        <p:nvSpPr>
          <p:cNvPr id="2" name="Untertitel 1"/>
          <p:cNvSpPr>
            <a:spLocks noGrp="1"/>
          </p:cNvSpPr>
          <p:nvPr>
            <p:ph type="subTitle" idx="1"/>
          </p:nvPr>
        </p:nvSpPr>
        <p:spPr/>
        <p:txBody>
          <a:bodyPr/>
          <a:lstStyle/>
          <a:p>
            <a:r>
              <a:rPr lang="de-DE" dirty="0" smtClean="0"/>
              <a:t>Strukturdiagramm</a:t>
            </a:r>
            <a:endParaRPr lang="de-DE" dirty="0"/>
          </a:p>
        </p:txBody>
      </p:sp>
    </p:spTree>
    <p:extLst>
      <p:ext uri="{BB962C8B-B14F-4D97-AF65-F5344CB8AC3E}">
        <p14:creationId xmlns:p14="http://schemas.microsoft.com/office/powerpoint/2010/main" val="131480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Cooperate-2">
  <a:themeElements>
    <a:clrScheme name="Cooperate2">
      <a:dk1>
        <a:sysClr val="windowText" lastClr="000000"/>
      </a:dk1>
      <a:lt1>
        <a:sysClr val="window" lastClr="FFFFFF"/>
      </a:lt1>
      <a:dk2>
        <a:srgbClr val="000000"/>
      </a:dk2>
      <a:lt2>
        <a:srgbClr val="FFFFFF"/>
      </a:lt2>
      <a:accent1>
        <a:srgbClr val="315BA4"/>
      </a:accent1>
      <a:accent2>
        <a:srgbClr val="D4881A"/>
      </a:accent2>
      <a:accent3>
        <a:srgbClr val="427D2C"/>
      </a:accent3>
      <a:accent4>
        <a:srgbClr val="922120"/>
      </a:accent4>
      <a:accent5>
        <a:srgbClr val="6A1A6A"/>
      </a:accent5>
      <a:accent6>
        <a:srgbClr val="14A0C8"/>
      </a:accent6>
      <a:hlink>
        <a:srgbClr val="315BA4"/>
      </a:hlink>
      <a:folHlink>
        <a:srgbClr val="6A1A6A"/>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operate-2" id="{274FF646-BD32-4FA4-8861-7B83ACE30772}" vid="{934F8CE3-E123-4E6E-8586-FAEBBD2CB85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Cooperate-2</Template>
  <TotalTime>0</TotalTime>
  <Words>3306</Words>
  <Application>Microsoft Office PowerPoint</Application>
  <PresentationFormat>Bildschirmpräsentation (4:3)</PresentationFormat>
  <Paragraphs>643</Paragraphs>
  <Slides>79</Slides>
  <Notes>23</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79</vt:i4>
      </vt:variant>
    </vt:vector>
  </HeadingPairs>
  <TitlesOfParts>
    <vt:vector size="85" baseType="lpstr">
      <vt:lpstr>Arial</vt:lpstr>
      <vt:lpstr>Calibri</vt:lpstr>
      <vt:lpstr>Calibri Light</vt:lpstr>
      <vt:lpstr>Times New Roman</vt:lpstr>
      <vt:lpstr>Wingdings</vt:lpstr>
      <vt:lpstr>Cooperate-2</vt:lpstr>
      <vt:lpstr>Einführung in die grafische Beschreibungssprache UML</vt:lpstr>
      <vt:lpstr>Eigenschaften der UML</vt:lpstr>
      <vt:lpstr>Strukturdiagramme</vt:lpstr>
      <vt:lpstr>Verhaltensdiagramme</vt:lpstr>
      <vt:lpstr>Allgemeiner Aufbau Diagramme</vt:lpstr>
      <vt:lpstr>Allgemeiner Aufbau: Verbindungen</vt:lpstr>
      <vt:lpstr>Allgemeiner Aufbau: Stereotypen</vt:lpstr>
      <vt:lpstr>Zusammenhang der 4 Diagramme</vt:lpstr>
      <vt:lpstr>Klassendiagramm</vt:lpstr>
      <vt:lpstr>Klassendiagramm (KD): Einleitung</vt:lpstr>
      <vt:lpstr>KD: Klassen</vt:lpstr>
      <vt:lpstr>KD: Bedeutung und Darstellung Assoziation</vt:lpstr>
      <vt:lpstr>KD: gerichtete Assoziationen</vt:lpstr>
      <vt:lpstr>KD: Teil-Ganzes-Beziehung: Komposition</vt:lpstr>
      <vt:lpstr>KD: Teil-Ganzes-Beziehung: Aggregation</vt:lpstr>
      <vt:lpstr>KD: Rollen von Assoziationen</vt:lpstr>
      <vt:lpstr>KD: Beschriftung von Assoziationen</vt:lpstr>
      <vt:lpstr>KD: Eigenschaften von Assoziationen: Multiplizitäten</vt:lpstr>
      <vt:lpstr>KD: Vererbung</vt:lpstr>
      <vt:lpstr>KD: Beispiel</vt:lpstr>
      <vt:lpstr>Anwendungsfalldiagramm</vt:lpstr>
      <vt:lpstr>Anwendungsfalldiagramm (AF): Einleitung</vt:lpstr>
      <vt:lpstr>AF: System und Anwendungsfälle</vt:lpstr>
      <vt:lpstr>AF: Akteure</vt:lpstr>
      <vt:lpstr>AF: Assoziation Akteur zu System</vt:lpstr>
      <vt:lpstr>AF: Mehrfachassoziationen und Multiplizitäten</vt:lpstr>
      <vt:lpstr>AF: Assoziationen zwischen Anwendungsfällen: include</vt:lpstr>
      <vt:lpstr>AF: Assoziationen zwischen Anwendungsfällen: extend</vt:lpstr>
      <vt:lpstr>AF: Vererbung zwischen Anwendungsfällen</vt:lpstr>
      <vt:lpstr>AF: Vererbung zwischen Akteuren</vt:lpstr>
      <vt:lpstr>AF: Vererbung von Akteuren bei Assoziationen</vt:lpstr>
      <vt:lpstr>AF: Beispiel</vt:lpstr>
      <vt:lpstr>Aktivitätsdiagramm</vt:lpstr>
      <vt:lpstr>Aktivitätsdiagramm (AD): Einleitung</vt:lpstr>
      <vt:lpstr>AD: Aktionen</vt:lpstr>
      <vt:lpstr>AD: Start- und Endknoten</vt:lpstr>
      <vt:lpstr>AD: Aktivitäten </vt:lpstr>
      <vt:lpstr>AD: Aktivität mit Vor-Nachbedingungen</vt:lpstr>
      <vt:lpstr>AD: Bedingte Verzweigung</vt:lpstr>
      <vt:lpstr>AD: Parallelisierung/Synchronisierung</vt:lpstr>
      <vt:lpstr>Aktivitätsbereiche/Swimlanes</vt:lpstr>
      <vt:lpstr>AD: Beispiel</vt:lpstr>
      <vt:lpstr>Zustandsdiagramm</vt:lpstr>
      <vt:lpstr>Zustandsdiagramm (ZD) (Statechart): Einführung</vt:lpstr>
      <vt:lpstr>ZD: Zustände</vt:lpstr>
      <vt:lpstr>ZD: Beispiel interner Aktivitäten</vt:lpstr>
      <vt:lpstr>ZD: Start- und Endzustände</vt:lpstr>
      <vt:lpstr>ZD: Transitionen</vt:lpstr>
      <vt:lpstr>ZD: Transitionen Beispiel</vt:lpstr>
      <vt:lpstr>ZD: Zusammengesetzter Zustand (Composite State)</vt:lpstr>
      <vt:lpstr>ZD: Betreten zusammengesetzter Zustände: Standard-Eintritt von „außen“</vt:lpstr>
      <vt:lpstr>ZD: Betreten zusammengesetzter Zustände: Standard-Eintritt von „innen“</vt:lpstr>
      <vt:lpstr>ZD: Betreten zusammengesetzter Zustände: Expliziter Eintritt</vt:lpstr>
      <vt:lpstr>ZD: Verlassen komplexer Zustände beim Erreichen des Endzustands</vt:lpstr>
      <vt:lpstr>ZD: Verlassen komplexer Zustände mittels Event</vt:lpstr>
      <vt:lpstr>ZD: Verlassen komplexer Zustände durch Transition eines Unterzustands</vt:lpstr>
      <vt:lpstr>ZD: Orthogonaler Zustand</vt:lpstr>
      <vt:lpstr>ZD: Beispiel</vt:lpstr>
      <vt:lpstr>Sequenzdiagramm</vt:lpstr>
      <vt:lpstr>Sequenzdiagramm (SQ): Einleitung</vt:lpstr>
      <vt:lpstr>SQ: Interaktions- und Zeitachse</vt:lpstr>
      <vt:lpstr>SQ: Aktivitätsbereiche</vt:lpstr>
      <vt:lpstr>SQ: Zustandsinvariante</vt:lpstr>
      <vt:lpstr>SQ: Nachrichten</vt:lpstr>
      <vt:lpstr>SQ: Reflexive Nachrichten</vt:lpstr>
      <vt:lpstr>SQ: Antwortnachrichten</vt:lpstr>
      <vt:lpstr>SQ: Gefundene und Verlorene Nachrichten</vt:lpstr>
      <vt:lpstr>SQ: Zeitbedingungen bei Nachrichten</vt:lpstr>
      <vt:lpstr>SQ: Argumentübergabe von Nachrichten</vt:lpstr>
      <vt:lpstr>SQ: Argumente von Antwortnachrichten</vt:lpstr>
      <vt:lpstr>SQ: Erzeugen und Zerstören von Teilnehmern</vt:lpstr>
      <vt:lpstr>SQ: Kombinierte Fragmente</vt:lpstr>
      <vt:lpstr>SQ: Alternative Ausführung</vt:lpstr>
      <vt:lpstr>SQ: Optionale Ausführung</vt:lpstr>
      <vt:lpstr>SQ: Parallele Ausführung</vt:lpstr>
      <vt:lpstr>SQ: Beispiel paralleler Ausführung</vt:lpstr>
      <vt:lpstr>SQ: Kritischer Bereich</vt:lpstr>
      <vt:lpstr>SQ: Wiederholte Ausführung: Schleifen</vt:lpstr>
      <vt:lpstr>SQ: Navigationsbeispiel</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UML Einstieg</dc:title>
  <dc:creator>Vanessa</dc:creator>
  <cp:lastModifiedBy>Vanessa</cp:lastModifiedBy>
  <cp:revision>550</cp:revision>
  <dcterms:created xsi:type="dcterms:W3CDTF">2015-06-08T09:12:48Z</dcterms:created>
  <dcterms:modified xsi:type="dcterms:W3CDTF">2016-09-30T06:03:17Z</dcterms:modified>
</cp:coreProperties>
</file>